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6" r:id="rId2"/>
    <p:sldId id="344" r:id="rId3"/>
    <p:sldId id="352" r:id="rId4"/>
    <p:sldId id="346" r:id="rId5"/>
    <p:sldId id="345" r:id="rId6"/>
    <p:sldId id="355" r:id="rId7"/>
    <p:sldId id="353" r:id="rId8"/>
    <p:sldId id="354" r:id="rId9"/>
    <p:sldId id="269" r:id="rId10"/>
    <p:sldId id="318" r:id="rId11"/>
    <p:sldId id="351" r:id="rId12"/>
    <p:sldId id="356" r:id="rId13"/>
    <p:sldId id="276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3" autoAdjust="0"/>
    <p:restoredTop sz="93355" autoAdjust="0"/>
  </p:normalViewPr>
  <p:slideViewPr>
    <p:cSldViewPr>
      <p:cViewPr>
        <p:scale>
          <a:sx n="94" d="100"/>
          <a:sy n="94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hu-HU" sz="1600" dirty="0" err="1" smtClean="0"/>
              <a:t>Change</a:t>
            </a:r>
            <a:r>
              <a:rPr lang="hu-HU" sz="1600" dirty="0" smtClean="0"/>
              <a:t>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risk</a:t>
            </a:r>
            <a:r>
              <a:rPr lang="hu-HU" sz="1600" dirty="0" smtClean="0"/>
              <a:t> </a:t>
            </a:r>
            <a:r>
              <a:rPr lang="hu-HU" sz="1600" dirty="0" err="1" smtClean="0"/>
              <a:t>profiles</a:t>
            </a:r>
            <a:r>
              <a:rPr lang="hu-HU" sz="1600" dirty="0" smtClean="0"/>
              <a:t> – </a:t>
            </a:r>
            <a:r>
              <a:rPr lang="hu-HU" sz="1600" dirty="0" err="1" smtClean="0"/>
              <a:t>first</a:t>
            </a:r>
            <a:r>
              <a:rPr lang="hu-HU" sz="1600" dirty="0" smtClean="0"/>
              <a:t> and </a:t>
            </a:r>
            <a:r>
              <a:rPr lang="hu-HU" sz="1600" dirty="0" err="1" smtClean="0"/>
              <a:t>follow</a:t>
            </a:r>
            <a:r>
              <a:rPr lang="hu-HU" sz="1600" dirty="0" smtClean="0"/>
              <a:t> </a:t>
            </a:r>
            <a:r>
              <a:rPr lang="hu-HU" sz="1600" dirty="0" err="1" smtClean="0"/>
              <a:t>up</a:t>
            </a:r>
            <a:r>
              <a:rPr lang="hu-HU" sz="1600" dirty="0" smtClean="0"/>
              <a:t> </a:t>
            </a:r>
            <a:r>
              <a:rPr lang="hu-HU" sz="1600" dirty="0" err="1" smtClean="0"/>
              <a:t>data</a:t>
            </a:r>
            <a:r>
              <a:rPr lang="hu-HU" sz="1600" dirty="0" smtClean="0"/>
              <a:t> </a:t>
            </a:r>
            <a:r>
              <a:rPr lang="hu-HU" sz="1600" dirty="0" err="1" smtClean="0"/>
              <a:t>collection</a:t>
            </a:r>
            <a:endParaRPr lang="hu-HU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5739398852428"/>
          <c:y val="0.249281894620129"/>
          <c:w val="0.832582219568332"/>
          <c:h val="0.710380621838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Munka1!$D$3</c:f>
              <c:strCache>
                <c:ptCount val="1"/>
                <c:pt idx="0">
                  <c:v>follow up dataset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Munka1!$C$4:$C$7</c:f>
              <c:strCache>
                <c:ptCount val="4"/>
                <c:pt idx="0">
                  <c:v>green</c:v>
                </c:pt>
                <c:pt idx="1">
                  <c:v>yellow</c:v>
                </c:pt>
                <c:pt idx="2">
                  <c:v>orange</c:v>
                </c:pt>
                <c:pt idx="3">
                  <c:v>red</c:v>
                </c:pt>
              </c:strCache>
            </c:strRef>
          </c:cat>
          <c:val>
            <c:numRef>
              <c:f>Munka1!$D$4:$D$7</c:f>
              <c:numCache>
                <c:formatCode>0.00</c:formatCode>
                <c:ptCount val="4"/>
                <c:pt idx="0">
                  <c:v>9.5</c:v>
                </c:pt>
                <c:pt idx="1">
                  <c:v>71.1</c:v>
                </c:pt>
                <c:pt idx="2">
                  <c:v>18.4</c:v>
                </c:pt>
                <c:pt idx="3">
                  <c:v>1.1</c:v>
                </c:pt>
              </c:numCache>
            </c:numRef>
          </c:val>
        </c:ser>
        <c:ser>
          <c:idx val="1"/>
          <c:order val="1"/>
          <c:tx>
            <c:strRef>
              <c:f>Munka1!$E$3</c:f>
              <c:strCache>
                <c:ptCount val="1"/>
                <c:pt idx="0">
                  <c:v>1st dataset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Munka1!$C$4:$C$7</c:f>
              <c:strCache>
                <c:ptCount val="4"/>
                <c:pt idx="0">
                  <c:v>green</c:v>
                </c:pt>
                <c:pt idx="1">
                  <c:v>yellow</c:v>
                </c:pt>
                <c:pt idx="2">
                  <c:v>orange</c:v>
                </c:pt>
                <c:pt idx="3">
                  <c:v>red</c:v>
                </c:pt>
              </c:strCache>
            </c:strRef>
          </c:cat>
          <c:val>
            <c:numRef>
              <c:f>Munka1!$E$4:$E$7</c:f>
              <c:numCache>
                <c:formatCode>0.00</c:formatCode>
                <c:ptCount val="4"/>
                <c:pt idx="0">
                  <c:v>6.3</c:v>
                </c:pt>
                <c:pt idx="1">
                  <c:v>67.4</c:v>
                </c:pt>
                <c:pt idx="2">
                  <c:v>25.3</c:v>
                </c:pt>
                <c:pt idx="3">
                  <c:v>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1414376"/>
        <c:axId val="2141411352"/>
      </c:barChart>
      <c:catAx>
        <c:axId val="21414143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1411352"/>
        <c:crosses val="autoZero"/>
        <c:auto val="1"/>
        <c:lblAlgn val="ctr"/>
        <c:lblOffset val="100"/>
        <c:noMultiLvlLbl val="0"/>
      </c:catAx>
      <c:valAx>
        <c:axId val="2141411352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one"/>
        <c:crossAx val="21414143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1FD7E-EBFE-4F41-B4CC-914048E9B3E2}" type="doc">
      <dgm:prSet loTypeId="urn:microsoft.com/office/officeart/2005/8/layout/hierarchy3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hu-HU"/>
        </a:p>
      </dgm:t>
    </dgm:pt>
    <dgm:pt modelId="{BC20DA95-1515-4ADC-B1A3-DE831EDEF059}">
      <dgm:prSet phldrT="[Szöveg]"/>
      <dgm:spPr/>
      <dgm:t>
        <a:bodyPr/>
        <a:lstStyle/>
        <a:p>
          <a:r>
            <a:rPr lang="hu-HU" dirty="0" smtClean="0"/>
            <a:t>SCHOOL S STAFF</a:t>
          </a:r>
          <a:endParaRPr lang="hu-HU" dirty="0" smtClean="0"/>
        </a:p>
        <a:p>
          <a:r>
            <a:rPr lang="hu-HU" dirty="0" smtClean="0"/>
            <a:t>(teachers, experts, </a:t>
          </a:r>
          <a:r>
            <a:rPr lang="hu-HU" dirty="0" smtClean="0"/>
            <a:t>guidance councelors</a:t>
          </a:r>
          <a:r>
            <a:rPr lang="hu-HU" dirty="0" smtClean="0"/>
            <a:t>)</a:t>
          </a:r>
          <a:endParaRPr lang="hu-HU" dirty="0"/>
        </a:p>
      </dgm:t>
    </dgm:pt>
    <dgm:pt modelId="{4476F081-D2A5-4D12-AEA7-798391E7C15C}" type="parTrans" cxnId="{69C67529-7256-4A76-92C9-C6EF68E34F7B}">
      <dgm:prSet/>
      <dgm:spPr/>
      <dgm:t>
        <a:bodyPr/>
        <a:lstStyle/>
        <a:p>
          <a:endParaRPr lang="hu-HU"/>
        </a:p>
      </dgm:t>
    </dgm:pt>
    <dgm:pt modelId="{0B4BD69A-CE38-45C2-B4C7-531F48B76C0A}" type="sibTrans" cxnId="{69C67529-7256-4A76-92C9-C6EF68E34F7B}">
      <dgm:prSet/>
      <dgm:spPr/>
      <dgm:t>
        <a:bodyPr/>
        <a:lstStyle/>
        <a:p>
          <a:endParaRPr lang="hu-HU"/>
        </a:p>
      </dgm:t>
    </dgm:pt>
    <dgm:pt modelId="{DCD44C21-2A4A-4940-8F85-3EDACE839C72}">
      <dgm:prSet phldrT="[Szöveg]"/>
      <dgm:spPr/>
      <dgm:t>
        <a:bodyPr/>
        <a:lstStyle/>
        <a:p>
          <a:r>
            <a:rPr lang="hu-HU" dirty="0" smtClean="0"/>
            <a:t> (cyber)bullying can have a </a:t>
          </a:r>
          <a:r>
            <a:rPr lang="hu-HU" dirty="0" smtClean="0"/>
            <a:t>direct impact over students at school</a:t>
          </a:r>
          <a:endParaRPr lang="hu-HU" dirty="0"/>
        </a:p>
      </dgm:t>
    </dgm:pt>
    <dgm:pt modelId="{D577A5BB-F6CA-47F7-93EE-CBE3E08F84DB}" type="parTrans" cxnId="{65B9CAB6-8F19-41A4-847B-1EF3700A44C1}">
      <dgm:prSet/>
      <dgm:spPr/>
      <dgm:t>
        <a:bodyPr/>
        <a:lstStyle/>
        <a:p>
          <a:endParaRPr lang="hu-HU"/>
        </a:p>
      </dgm:t>
    </dgm:pt>
    <dgm:pt modelId="{5EEA491E-6D55-4870-B00B-95FFB0FBCE9D}" type="sibTrans" cxnId="{65B9CAB6-8F19-41A4-847B-1EF3700A44C1}">
      <dgm:prSet/>
      <dgm:spPr/>
      <dgm:t>
        <a:bodyPr/>
        <a:lstStyle/>
        <a:p>
          <a:endParaRPr lang="hu-HU"/>
        </a:p>
      </dgm:t>
    </dgm:pt>
    <dgm:pt modelId="{6C7FC2EC-EDC7-41D7-A46D-D66700B94513}">
      <dgm:prSet phldrT="[Szöveg]"/>
      <dgm:spPr/>
      <dgm:t>
        <a:bodyPr/>
        <a:lstStyle/>
        <a:p>
          <a:r>
            <a:rPr lang="hu-HU" dirty="0" smtClean="0"/>
            <a:t>Cyberbullying </a:t>
          </a:r>
          <a:r>
            <a:rPr lang="hu-HU" dirty="0" smtClean="0"/>
            <a:t>is highly correlated to school bullying (continuation or retaliation)</a:t>
          </a:r>
          <a:endParaRPr lang="hu-HU" dirty="0"/>
        </a:p>
      </dgm:t>
    </dgm:pt>
    <dgm:pt modelId="{54689AC5-445F-4EED-803D-99B5F97CBA66}" type="parTrans" cxnId="{279EB65F-BF16-403D-B91F-FDA1C82237E7}">
      <dgm:prSet/>
      <dgm:spPr/>
      <dgm:t>
        <a:bodyPr/>
        <a:lstStyle/>
        <a:p>
          <a:endParaRPr lang="hu-HU"/>
        </a:p>
      </dgm:t>
    </dgm:pt>
    <dgm:pt modelId="{07CC09C0-AA74-4A60-B65F-C6FC699ED0B7}" type="sibTrans" cxnId="{279EB65F-BF16-403D-B91F-FDA1C82237E7}">
      <dgm:prSet/>
      <dgm:spPr/>
      <dgm:t>
        <a:bodyPr/>
        <a:lstStyle/>
        <a:p>
          <a:endParaRPr lang="hu-HU"/>
        </a:p>
      </dgm:t>
    </dgm:pt>
    <dgm:pt modelId="{158CD1DF-365D-4E39-9968-4BB0488534BC}">
      <dgm:prSet phldrT="[Szöveg]"/>
      <dgm:spPr/>
      <dgm:t>
        <a:bodyPr/>
        <a:lstStyle/>
        <a:p>
          <a:r>
            <a:rPr lang="hu-HU" dirty="0" smtClean="0"/>
            <a:t>STUDENTS </a:t>
          </a:r>
          <a:endParaRPr lang="hu-HU" dirty="0" smtClean="0"/>
        </a:p>
        <a:p>
          <a:r>
            <a:rPr lang="hu-HU" dirty="0" smtClean="0"/>
            <a:t>(11-18 y.o.)</a:t>
          </a:r>
          <a:endParaRPr lang="hu-HU" dirty="0"/>
        </a:p>
      </dgm:t>
    </dgm:pt>
    <dgm:pt modelId="{3AE44B6C-A2D1-41C8-9322-E95FF4718C22}" type="parTrans" cxnId="{ACF9A30E-6789-4BB7-9B61-E3A4CB385F94}">
      <dgm:prSet/>
      <dgm:spPr/>
      <dgm:t>
        <a:bodyPr/>
        <a:lstStyle/>
        <a:p>
          <a:endParaRPr lang="hu-HU"/>
        </a:p>
      </dgm:t>
    </dgm:pt>
    <dgm:pt modelId="{73BED107-E019-4E6A-94D1-3F4906BA7E06}" type="sibTrans" cxnId="{ACF9A30E-6789-4BB7-9B61-E3A4CB385F94}">
      <dgm:prSet/>
      <dgm:spPr/>
      <dgm:t>
        <a:bodyPr/>
        <a:lstStyle/>
        <a:p>
          <a:endParaRPr lang="hu-HU"/>
        </a:p>
      </dgm:t>
    </dgm:pt>
    <dgm:pt modelId="{8FF737DD-7CAE-4452-A29D-840218054918}">
      <dgm:prSet phldrT="[Szöveg]"/>
      <dgm:spPr/>
      <dgm:t>
        <a:bodyPr/>
        <a:lstStyle/>
        <a:p>
          <a:r>
            <a:rPr lang="hu-HU" dirty="0" smtClean="0"/>
            <a:t>Students </a:t>
          </a:r>
          <a:r>
            <a:rPr lang="hu-HU" dirty="0" smtClean="0"/>
            <a:t>do not tell about their </a:t>
          </a:r>
          <a:r>
            <a:rPr lang="hu-HU" dirty="0" smtClean="0"/>
            <a:t>(cyber)bullying victimization </a:t>
          </a:r>
          <a:r>
            <a:rPr lang="hu-HU" dirty="0" smtClean="0"/>
            <a:t>(35-50%, depending on </a:t>
          </a:r>
          <a:r>
            <a:rPr lang="hu-HU" dirty="0" smtClean="0"/>
            <a:t>age</a:t>
          </a:r>
          <a:r>
            <a:rPr lang="hu-HU" dirty="0" smtClean="0"/>
            <a:t>) </a:t>
          </a:r>
          <a:endParaRPr lang="hu-HU" dirty="0"/>
        </a:p>
      </dgm:t>
    </dgm:pt>
    <dgm:pt modelId="{2C3D50F4-DBFC-47AE-B6B0-D405A60C68AA}" type="parTrans" cxnId="{1D9673F5-7A84-46C0-A00A-2843EC29EBCA}">
      <dgm:prSet/>
      <dgm:spPr/>
      <dgm:t>
        <a:bodyPr/>
        <a:lstStyle/>
        <a:p>
          <a:endParaRPr lang="hu-HU"/>
        </a:p>
      </dgm:t>
    </dgm:pt>
    <dgm:pt modelId="{E2D23FF2-F179-4D2E-98E2-9278A271BA30}" type="sibTrans" cxnId="{1D9673F5-7A84-46C0-A00A-2843EC29EBCA}">
      <dgm:prSet/>
      <dgm:spPr/>
      <dgm:t>
        <a:bodyPr/>
        <a:lstStyle/>
        <a:p>
          <a:endParaRPr lang="hu-HU"/>
        </a:p>
      </dgm:t>
    </dgm:pt>
    <dgm:pt modelId="{AC232D39-A6D9-4393-8281-255CCEA17917}">
      <dgm:prSet phldrT="[Szöveg]"/>
      <dgm:spPr/>
      <dgm:t>
        <a:bodyPr/>
        <a:lstStyle/>
        <a:p>
          <a:r>
            <a:rPr lang="hu-HU" dirty="0" smtClean="0"/>
            <a:t>If telling somebody: likely peers </a:t>
          </a:r>
          <a:r>
            <a:rPr lang="hu-HU" dirty="0" smtClean="0"/>
            <a:t>and friends</a:t>
          </a:r>
          <a:endParaRPr lang="hu-HU" dirty="0"/>
        </a:p>
      </dgm:t>
    </dgm:pt>
    <dgm:pt modelId="{5E8B13A3-00C4-4301-B2EC-43A1F8631D26}" type="parTrans" cxnId="{10CD2D71-9E5B-439A-A33E-3816EF167B1E}">
      <dgm:prSet/>
      <dgm:spPr/>
      <dgm:t>
        <a:bodyPr/>
        <a:lstStyle/>
        <a:p>
          <a:endParaRPr lang="hu-HU"/>
        </a:p>
      </dgm:t>
    </dgm:pt>
    <dgm:pt modelId="{41902E99-089F-451C-B2D1-20FD688911CE}" type="sibTrans" cxnId="{10CD2D71-9E5B-439A-A33E-3816EF167B1E}">
      <dgm:prSet/>
      <dgm:spPr/>
      <dgm:t>
        <a:bodyPr/>
        <a:lstStyle/>
        <a:p>
          <a:endParaRPr lang="hu-HU"/>
        </a:p>
      </dgm:t>
    </dgm:pt>
    <dgm:pt modelId="{E1043631-197F-402D-BD86-B315DB549057}">
      <dgm:prSet phldrT="[Szöveg]"/>
      <dgm:spPr/>
      <dgm:t>
        <a:bodyPr/>
        <a:lstStyle/>
        <a:p>
          <a:r>
            <a:rPr lang="hu-HU" dirty="0" smtClean="0"/>
            <a:t>Anti-bullying programs: </a:t>
          </a:r>
          <a:r>
            <a:rPr lang="hu-HU" dirty="0" smtClean="0"/>
            <a:t>teachers and students together can be more </a:t>
          </a:r>
          <a:r>
            <a:rPr lang="hu-HU" dirty="0" smtClean="0"/>
            <a:t>effective</a:t>
          </a:r>
          <a:endParaRPr lang="hu-HU" dirty="0"/>
        </a:p>
      </dgm:t>
    </dgm:pt>
    <dgm:pt modelId="{FD5959DC-F677-4922-9D60-DC8C30B29B80}" type="parTrans" cxnId="{CC8C1EA1-18CD-4B3D-A6D5-A075635C1AEF}">
      <dgm:prSet/>
      <dgm:spPr/>
      <dgm:t>
        <a:bodyPr/>
        <a:lstStyle/>
        <a:p>
          <a:endParaRPr lang="hu-HU"/>
        </a:p>
      </dgm:t>
    </dgm:pt>
    <dgm:pt modelId="{359891ED-3C58-4BE5-8E96-CA5307839118}" type="sibTrans" cxnId="{CC8C1EA1-18CD-4B3D-A6D5-A075635C1AEF}">
      <dgm:prSet/>
      <dgm:spPr/>
      <dgm:t>
        <a:bodyPr/>
        <a:lstStyle/>
        <a:p>
          <a:endParaRPr lang="hu-HU"/>
        </a:p>
      </dgm:t>
    </dgm:pt>
    <dgm:pt modelId="{77CAC4BE-2F63-4764-9E52-414981567DB3}">
      <dgm:prSet phldrT="[Szöveg]"/>
      <dgm:spPr/>
      <dgm:t>
        <a:bodyPr/>
        <a:lstStyle/>
        <a:p>
          <a:r>
            <a:rPr lang="hu-HU" dirty="0" smtClean="0"/>
            <a:t>Students not </a:t>
          </a:r>
          <a:r>
            <a:rPr lang="hu-HU" dirty="0" smtClean="0"/>
            <a:t>skilled </a:t>
          </a:r>
          <a:r>
            <a:rPr lang="hu-HU" dirty="0" smtClean="0"/>
            <a:t>to </a:t>
          </a:r>
          <a:r>
            <a:rPr lang="hu-HU" dirty="0" smtClean="0"/>
            <a:t>know how to </a:t>
          </a:r>
          <a:r>
            <a:rPr lang="hu-HU" dirty="0" smtClean="0"/>
            <a:t>react</a:t>
          </a:r>
          <a:endParaRPr lang="hu-HU" dirty="0"/>
        </a:p>
      </dgm:t>
    </dgm:pt>
    <dgm:pt modelId="{A32ED637-D5DC-4D90-AC2D-C974AD3C953B}" type="parTrans" cxnId="{30C0A277-9BB7-4870-B81E-0460CE326BA4}">
      <dgm:prSet/>
      <dgm:spPr/>
      <dgm:t>
        <a:bodyPr/>
        <a:lstStyle/>
        <a:p>
          <a:endParaRPr lang="hu-HU"/>
        </a:p>
      </dgm:t>
    </dgm:pt>
    <dgm:pt modelId="{6623FD8B-3CCC-46A5-9B37-2E5678F46C4C}" type="sibTrans" cxnId="{30C0A277-9BB7-4870-B81E-0460CE326BA4}">
      <dgm:prSet/>
      <dgm:spPr/>
      <dgm:t>
        <a:bodyPr/>
        <a:lstStyle/>
        <a:p>
          <a:endParaRPr lang="hu-HU"/>
        </a:p>
      </dgm:t>
    </dgm:pt>
    <dgm:pt modelId="{514CD248-39FF-4274-AFFC-DA4AFF1652F8}" type="pres">
      <dgm:prSet presAssocID="{FBA1FD7E-EBFE-4F41-B4CC-914048E9B3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8FC0A7D9-5093-462E-B3A0-3E14CF97FBA7}" type="pres">
      <dgm:prSet presAssocID="{BC20DA95-1515-4ADC-B1A3-DE831EDEF059}" presName="root" presStyleCnt="0"/>
      <dgm:spPr/>
    </dgm:pt>
    <dgm:pt modelId="{4A814978-A666-4D53-83FF-04E3662582B8}" type="pres">
      <dgm:prSet presAssocID="{BC20DA95-1515-4ADC-B1A3-DE831EDEF059}" presName="rootComposite" presStyleCnt="0"/>
      <dgm:spPr/>
    </dgm:pt>
    <dgm:pt modelId="{A13DAA07-048B-49AE-8B14-A4CCDF42B000}" type="pres">
      <dgm:prSet presAssocID="{BC20DA95-1515-4ADC-B1A3-DE831EDEF059}" presName="rootText" presStyleLbl="node1" presStyleIdx="0" presStyleCnt="2" custScaleY="65428"/>
      <dgm:spPr/>
      <dgm:t>
        <a:bodyPr/>
        <a:lstStyle/>
        <a:p>
          <a:endParaRPr lang="hu-HU"/>
        </a:p>
      </dgm:t>
    </dgm:pt>
    <dgm:pt modelId="{E3BF636A-BB49-408E-BB6A-33226E872F12}" type="pres">
      <dgm:prSet presAssocID="{BC20DA95-1515-4ADC-B1A3-DE831EDEF059}" presName="rootConnector" presStyleLbl="node1" presStyleIdx="0" presStyleCnt="2"/>
      <dgm:spPr/>
      <dgm:t>
        <a:bodyPr/>
        <a:lstStyle/>
        <a:p>
          <a:endParaRPr lang="hu-HU"/>
        </a:p>
      </dgm:t>
    </dgm:pt>
    <dgm:pt modelId="{898D31A9-2517-4E62-A08E-90DD3284C2EB}" type="pres">
      <dgm:prSet presAssocID="{BC20DA95-1515-4ADC-B1A3-DE831EDEF059}" presName="childShape" presStyleCnt="0"/>
      <dgm:spPr/>
    </dgm:pt>
    <dgm:pt modelId="{7A1891FC-8E92-4ED2-8913-9AA9A394CC66}" type="pres">
      <dgm:prSet presAssocID="{D577A5BB-F6CA-47F7-93EE-CBE3E08F84DB}" presName="Name13" presStyleLbl="parChTrans1D2" presStyleIdx="0" presStyleCnt="6"/>
      <dgm:spPr/>
      <dgm:t>
        <a:bodyPr/>
        <a:lstStyle/>
        <a:p>
          <a:endParaRPr lang="hu-HU"/>
        </a:p>
      </dgm:t>
    </dgm:pt>
    <dgm:pt modelId="{F886A990-F887-4A6F-8430-A8459CBFA83A}" type="pres">
      <dgm:prSet presAssocID="{DCD44C21-2A4A-4940-8F85-3EDACE839C7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C279E1-02BB-4889-AC50-4F6AF32691A1}" type="pres">
      <dgm:prSet presAssocID="{54689AC5-445F-4EED-803D-99B5F97CBA66}" presName="Name13" presStyleLbl="parChTrans1D2" presStyleIdx="1" presStyleCnt="6"/>
      <dgm:spPr/>
      <dgm:t>
        <a:bodyPr/>
        <a:lstStyle/>
        <a:p>
          <a:endParaRPr lang="hu-HU"/>
        </a:p>
      </dgm:t>
    </dgm:pt>
    <dgm:pt modelId="{9C8A83ED-1B3D-494E-9541-799CA368DC94}" type="pres">
      <dgm:prSet presAssocID="{6C7FC2EC-EDC7-41D7-A46D-D66700B9451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67447C-A202-4892-8CC7-3AADCD90BE81}" type="pres">
      <dgm:prSet presAssocID="{FD5959DC-F677-4922-9D60-DC8C30B29B80}" presName="Name13" presStyleLbl="parChTrans1D2" presStyleIdx="2" presStyleCnt="6"/>
      <dgm:spPr/>
      <dgm:t>
        <a:bodyPr/>
        <a:lstStyle/>
        <a:p>
          <a:endParaRPr lang="hu-HU"/>
        </a:p>
      </dgm:t>
    </dgm:pt>
    <dgm:pt modelId="{A7F53310-BFDA-44C2-8470-2D928B5B59D7}" type="pres">
      <dgm:prSet presAssocID="{E1043631-197F-402D-BD86-B315DB54905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90426C-B308-49F3-B2E7-949216E613E0}" type="pres">
      <dgm:prSet presAssocID="{158CD1DF-365D-4E39-9968-4BB0488534BC}" presName="root" presStyleCnt="0"/>
      <dgm:spPr/>
    </dgm:pt>
    <dgm:pt modelId="{5CEE76F7-D405-40F3-83C6-E6013DE90EF4}" type="pres">
      <dgm:prSet presAssocID="{158CD1DF-365D-4E39-9968-4BB0488534BC}" presName="rootComposite" presStyleCnt="0"/>
      <dgm:spPr/>
    </dgm:pt>
    <dgm:pt modelId="{D34254FB-9CE9-4A4D-AA10-1245CB12FD2B}" type="pres">
      <dgm:prSet presAssocID="{158CD1DF-365D-4E39-9968-4BB0488534BC}" presName="rootText" presStyleLbl="node1" presStyleIdx="1" presStyleCnt="2" custScaleY="61223"/>
      <dgm:spPr/>
      <dgm:t>
        <a:bodyPr/>
        <a:lstStyle/>
        <a:p>
          <a:endParaRPr lang="hu-HU"/>
        </a:p>
      </dgm:t>
    </dgm:pt>
    <dgm:pt modelId="{931CB9D8-3289-44E3-B4F5-A252C15F5494}" type="pres">
      <dgm:prSet presAssocID="{158CD1DF-365D-4E39-9968-4BB0488534BC}" presName="rootConnector" presStyleLbl="node1" presStyleIdx="1" presStyleCnt="2"/>
      <dgm:spPr/>
      <dgm:t>
        <a:bodyPr/>
        <a:lstStyle/>
        <a:p>
          <a:endParaRPr lang="hu-HU"/>
        </a:p>
      </dgm:t>
    </dgm:pt>
    <dgm:pt modelId="{8192CA4E-A012-47B7-AAAB-44071894CAFD}" type="pres">
      <dgm:prSet presAssocID="{158CD1DF-365D-4E39-9968-4BB0488534BC}" presName="childShape" presStyleCnt="0"/>
      <dgm:spPr/>
    </dgm:pt>
    <dgm:pt modelId="{A8FE636C-5D3B-4FA3-9888-1EA1E012C67A}" type="pres">
      <dgm:prSet presAssocID="{2C3D50F4-DBFC-47AE-B6B0-D405A60C68AA}" presName="Name13" presStyleLbl="parChTrans1D2" presStyleIdx="3" presStyleCnt="6"/>
      <dgm:spPr/>
      <dgm:t>
        <a:bodyPr/>
        <a:lstStyle/>
        <a:p>
          <a:endParaRPr lang="hu-HU"/>
        </a:p>
      </dgm:t>
    </dgm:pt>
    <dgm:pt modelId="{916D4AC2-0BBB-4A56-8895-1B2B9C425079}" type="pres">
      <dgm:prSet presAssocID="{8FF737DD-7CAE-4452-A29D-84021805491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885EBD-6DC5-4926-BEAA-5685AD3B8841}" type="pres">
      <dgm:prSet presAssocID="{5E8B13A3-00C4-4301-B2EC-43A1F8631D26}" presName="Name13" presStyleLbl="parChTrans1D2" presStyleIdx="4" presStyleCnt="6"/>
      <dgm:spPr/>
      <dgm:t>
        <a:bodyPr/>
        <a:lstStyle/>
        <a:p>
          <a:endParaRPr lang="hu-HU"/>
        </a:p>
      </dgm:t>
    </dgm:pt>
    <dgm:pt modelId="{36FD3B83-8185-426E-89E3-7F581094A5A8}" type="pres">
      <dgm:prSet presAssocID="{AC232D39-A6D9-4393-8281-255CCEA17917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CD15EA-069A-4724-80E4-65C317ECD68D}" type="pres">
      <dgm:prSet presAssocID="{A32ED637-D5DC-4D90-AC2D-C974AD3C953B}" presName="Name13" presStyleLbl="parChTrans1D2" presStyleIdx="5" presStyleCnt="6"/>
      <dgm:spPr/>
      <dgm:t>
        <a:bodyPr/>
        <a:lstStyle/>
        <a:p>
          <a:endParaRPr lang="hu-HU"/>
        </a:p>
      </dgm:t>
    </dgm:pt>
    <dgm:pt modelId="{4016F35D-1E63-4E3F-8230-78085F19DF47}" type="pres">
      <dgm:prSet presAssocID="{77CAC4BE-2F63-4764-9E52-414981567DB3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C8C1EA1-18CD-4B3D-A6D5-A075635C1AEF}" srcId="{BC20DA95-1515-4ADC-B1A3-DE831EDEF059}" destId="{E1043631-197F-402D-BD86-B315DB549057}" srcOrd="2" destOrd="0" parTransId="{FD5959DC-F677-4922-9D60-DC8C30B29B80}" sibTransId="{359891ED-3C58-4BE5-8E96-CA5307839118}"/>
    <dgm:cxn modelId="{279EB65F-BF16-403D-B91F-FDA1C82237E7}" srcId="{BC20DA95-1515-4ADC-B1A3-DE831EDEF059}" destId="{6C7FC2EC-EDC7-41D7-A46D-D66700B94513}" srcOrd="1" destOrd="0" parTransId="{54689AC5-445F-4EED-803D-99B5F97CBA66}" sibTransId="{07CC09C0-AA74-4A60-B65F-C6FC699ED0B7}"/>
    <dgm:cxn modelId="{30C0A277-9BB7-4870-B81E-0460CE326BA4}" srcId="{158CD1DF-365D-4E39-9968-4BB0488534BC}" destId="{77CAC4BE-2F63-4764-9E52-414981567DB3}" srcOrd="2" destOrd="0" parTransId="{A32ED637-D5DC-4D90-AC2D-C974AD3C953B}" sibTransId="{6623FD8B-3CCC-46A5-9B37-2E5678F46C4C}"/>
    <dgm:cxn modelId="{1D9673F5-7A84-46C0-A00A-2843EC29EBCA}" srcId="{158CD1DF-365D-4E39-9968-4BB0488534BC}" destId="{8FF737DD-7CAE-4452-A29D-840218054918}" srcOrd="0" destOrd="0" parTransId="{2C3D50F4-DBFC-47AE-B6B0-D405A60C68AA}" sibTransId="{E2D23FF2-F179-4D2E-98E2-9278A271BA30}"/>
    <dgm:cxn modelId="{C1E30A3B-C10E-4F98-B446-DA717E91514A}" type="presOf" srcId="{BC20DA95-1515-4ADC-B1A3-DE831EDEF059}" destId="{A13DAA07-048B-49AE-8B14-A4CCDF42B000}" srcOrd="0" destOrd="0" presId="urn:microsoft.com/office/officeart/2005/8/layout/hierarchy3"/>
    <dgm:cxn modelId="{8AB3695A-CDA8-4B4B-8EEA-91A8A7FFE245}" type="presOf" srcId="{2C3D50F4-DBFC-47AE-B6B0-D405A60C68AA}" destId="{A8FE636C-5D3B-4FA3-9888-1EA1E012C67A}" srcOrd="0" destOrd="0" presId="urn:microsoft.com/office/officeart/2005/8/layout/hierarchy3"/>
    <dgm:cxn modelId="{1BBE7C8D-B795-435E-BA28-4EF4C6CB2C5D}" type="presOf" srcId="{54689AC5-445F-4EED-803D-99B5F97CBA66}" destId="{B8C279E1-02BB-4889-AC50-4F6AF32691A1}" srcOrd="0" destOrd="0" presId="urn:microsoft.com/office/officeart/2005/8/layout/hierarchy3"/>
    <dgm:cxn modelId="{659F0ACD-AC26-409D-B0BB-E64435A8F0D2}" type="presOf" srcId="{158CD1DF-365D-4E39-9968-4BB0488534BC}" destId="{D34254FB-9CE9-4A4D-AA10-1245CB12FD2B}" srcOrd="0" destOrd="0" presId="urn:microsoft.com/office/officeart/2005/8/layout/hierarchy3"/>
    <dgm:cxn modelId="{65B9CAB6-8F19-41A4-847B-1EF3700A44C1}" srcId="{BC20DA95-1515-4ADC-B1A3-DE831EDEF059}" destId="{DCD44C21-2A4A-4940-8F85-3EDACE839C72}" srcOrd="0" destOrd="0" parTransId="{D577A5BB-F6CA-47F7-93EE-CBE3E08F84DB}" sibTransId="{5EEA491E-6D55-4870-B00B-95FFB0FBCE9D}"/>
    <dgm:cxn modelId="{61C29A34-C864-49C4-82E5-D69CFB4311B1}" type="presOf" srcId="{DCD44C21-2A4A-4940-8F85-3EDACE839C72}" destId="{F886A990-F887-4A6F-8430-A8459CBFA83A}" srcOrd="0" destOrd="0" presId="urn:microsoft.com/office/officeart/2005/8/layout/hierarchy3"/>
    <dgm:cxn modelId="{72940E71-0E01-450C-9078-DC07483D3162}" type="presOf" srcId="{D577A5BB-F6CA-47F7-93EE-CBE3E08F84DB}" destId="{7A1891FC-8E92-4ED2-8913-9AA9A394CC66}" srcOrd="0" destOrd="0" presId="urn:microsoft.com/office/officeart/2005/8/layout/hierarchy3"/>
    <dgm:cxn modelId="{6789CF53-147A-4EB2-A028-8CB0F289289D}" type="presOf" srcId="{BC20DA95-1515-4ADC-B1A3-DE831EDEF059}" destId="{E3BF636A-BB49-408E-BB6A-33226E872F12}" srcOrd="1" destOrd="0" presId="urn:microsoft.com/office/officeart/2005/8/layout/hierarchy3"/>
    <dgm:cxn modelId="{044007EB-9CF4-44CE-93B3-5E0DABCA2F60}" type="presOf" srcId="{158CD1DF-365D-4E39-9968-4BB0488534BC}" destId="{931CB9D8-3289-44E3-B4F5-A252C15F5494}" srcOrd="1" destOrd="0" presId="urn:microsoft.com/office/officeart/2005/8/layout/hierarchy3"/>
    <dgm:cxn modelId="{69C67529-7256-4A76-92C9-C6EF68E34F7B}" srcId="{FBA1FD7E-EBFE-4F41-B4CC-914048E9B3E2}" destId="{BC20DA95-1515-4ADC-B1A3-DE831EDEF059}" srcOrd="0" destOrd="0" parTransId="{4476F081-D2A5-4D12-AEA7-798391E7C15C}" sibTransId="{0B4BD69A-CE38-45C2-B4C7-531F48B76C0A}"/>
    <dgm:cxn modelId="{10CD2D71-9E5B-439A-A33E-3816EF167B1E}" srcId="{158CD1DF-365D-4E39-9968-4BB0488534BC}" destId="{AC232D39-A6D9-4393-8281-255CCEA17917}" srcOrd="1" destOrd="0" parTransId="{5E8B13A3-00C4-4301-B2EC-43A1F8631D26}" sibTransId="{41902E99-089F-451C-B2D1-20FD688911CE}"/>
    <dgm:cxn modelId="{E9034A5E-3044-43BE-88BF-FA1614D9F6F0}" type="presOf" srcId="{AC232D39-A6D9-4393-8281-255CCEA17917}" destId="{36FD3B83-8185-426E-89E3-7F581094A5A8}" srcOrd="0" destOrd="0" presId="urn:microsoft.com/office/officeart/2005/8/layout/hierarchy3"/>
    <dgm:cxn modelId="{CCFD5539-33F6-4F68-81E1-E1506A43CAB5}" type="presOf" srcId="{A32ED637-D5DC-4D90-AC2D-C974AD3C953B}" destId="{5ACD15EA-069A-4724-80E4-65C317ECD68D}" srcOrd="0" destOrd="0" presId="urn:microsoft.com/office/officeart/2005/8/layout/hierarchy3"/>
    <dgm:cxn modelId="{4BC46B5B-CC91-47A6-958F-A2638B53F56D}" type="presOf" srcId="{E1043631-197F-402D-BD86-B315DB549057}" destId="{A7F53310-BFDA-44C2-8470-2D928B5B59D7}" srcOrd="0" destOrd="0" presId="urn:microsoft.com/office/officeart/2005/8/layout/hierarchy3"/>
    <dgm:cxn modelId="{83849392-2D9C-4772-B18E-28F7D6CCAE11}" type="presOf" srcId="{6C7FC2EC-EDC7-41D7-A46D-D66700B94513}" destId="{9C8A83ED-1B3D-494E-9541-799CA368DC94}" srcOrd="0" destOrd="0" presId="urn:microsoft.com/office/officeart/2005/8/layout/hierarchy3"/>
    <dgm:cxn modelId="{A6675676-DD24-4A52-A309-7CD10AACDE0F}" type="presOf" srcId="{77CAC4BE-2F63-4764-9E52-414981567DB3}" destId="{4016F35D-1E63-4E3F-8230-78085F19DF47}" srcOrd="0" destOrd="0" presId="urn:microsoft.com/office/officeart/2005/8/layout/hierarchy3"/>
    <dgm:cxn modelId="{9DDFBD28-9120-4FDB-886C-6AEED4B7E21B}" type="presOf" srcId="{5E8B13A3-00C4-4301-B2EC-43A1F8631D26}" destId="{AA885EBD-6DC5-4926-BEAA-5685AD3B8841}" srcOrd="0" destOrd="0" presId="urn:microsoft.com/office/officeart/2005/8/layout/hierarchy3"/>
    <dgm:cxn modelId="{880627CB-5CC5-4645-8297-32A300B06735}" type="presOf" srcId="{8FF737DD-7CAE-4452-A29D-840218054918}" destId="{916D4AC2-0BBB-4A56-8895-1B2B9C425079}" srcOrd="0" destOrd="0" presId="urn:microsoft.com/office/officeart/2005/8/layout/hierarchy3"/>
    <dgm:cxn modelId="{A4C588E8-6B54-4FCB-84A8-2AA7DD10455A}" type="presOf" srcId="{FBA1FD7E-EBFE-4F41-B4CC-914048E9B3E2}" destId="{514CD248-39FF-4274-AFFC-DA4AFF1652F8}" srcOrd="0" destOrd="0" presId="urn:microsoft.com/office/officeart/2005/8/layout/hierarchy3"/>
    <dgm:cxn modelId="{ACF9A30E-6789-4BB7-9B61-E3A4CB385F94}" srcId="{FBA1FD7E-EBFE-4F41-B4CC-914048E9B3E2}" destId="{158CD1DF-365D-4E39-9968-4BB0488534BC}" srcOrd="1" destOrd="0" parTransId="{3AE44B6C-A2D1-41C8-9322-E95FF4718C22}" sibTransId="{73BED107-E019-4E6A-94D1-3F4906BA7E06}"/>
    <dgm:cxn modelId="{583176B4-1E38-46D1-87E2-AF68141842DD}" type="presOf" srcId="{FD5959DC-F677-4922-9D60-DC8C30B29B80}" destId="{6E67447C-A202-4892-8CC7-3AADCD90BE81}" srcOrd="0" destOrd="0" presId="urn:microsoft.com/office/officeart/2005/8/layout/hierarchy3"/>
    <dgm:cxn modelId="{3A063584-032F-4FF4-8BD9-F9C9B776E7C8}" type="presParOf" srcId="{514CD248-39FF-4274-AFFC-DA4AFF1652F8}" destId="{8FC0A7D9-5093-462E-B3A0-3E14CF97FBA7}" srcOrd="0" destOrd="0" presId="urn:microsoft.com/office/officeart/2005/8/layout/hierarchy3"/>
    <dgm:cxn modelId="{5BBA33E7-44D9-4634-969C-1F985AAF5C65}" type="presParOf" srcId="{8FC0A7D9-5093-462E-B3A0-3E14CF97FBA7}" destId="{4A814978-A666-4D53-83FF-04E3662582B8}" srcOrd="0" destOrd="0" presId="urn:microsoft.com/office/officeart/2005/8/layout/hierarchy3"/>
    <dgm:cxn modelId="{0D209D81-9F7F-40E9-B549-1DDFA0D82E2F}" type="presParOf" srcId="{4A814978-A666-4D53-83FF-04E3662582B8}" destId="{A13DAA07-048B-49AE-8B14-A4CCDF42B000}" srcOrd="0" destOrd="0" presId="urn:microsoft.com/office/officeart/2005/8/layout/hierarchy3"/>
    <dgm:cxn modelId="{20935F75-A1F7-49D6-994F-889C0F595F48}" type="presParOf" srcId="{4A814978-A666-4D53-83FF-04E3662582B8}" destId="{E3BF636A-BB49-408E-BB6A-33226E872F12}" srcOrd="1" destOrd="0" presId="urn:microsoft.com/office/officeart/2005/8/layout/hierarchy3"/>
    <dgm:cxn modelId="{CF19FA57-C33F-471B-87BA-892DBBABED1C}" type="presParOf" srcId="{8FC0A7D9-5093-462E-B3A0-3E14CF97FBA7}" destId="{898D31A9-2517-4E62-A08E-90DD3284C2EB}" srcOrd="1" destOrd="0" presId="urn:microsoft.com/office/officeart/2005/8/layout/hierarchy3"/>
    <dgm:cxn modelId="{5C54CC7E-3118-4DC8-A36B-8081A0245838}" type="presParOf" srcId="{898D31A9-2517-4E62-A08E-90DD3284C2EB}" destId="{7A1891FC-8E92-4ED2-8913-9AA9A394CC66}" srcOrd="0" destOrd="0" presId="urn:microsoft.com/office/officeart/2005/8/layout/hierarchy3"/>
    <dgm:cxn modelId="{2973567B-7F06-496B-ABAF-001E4A353152}" type="presParOf" srcId="{898D31A9-2517-4E62-A08E-90DD3284C2EB}" destId="{F886A990-F887-4A6F-8430-A8459CBFA83A}" srcOrd="1" destOrd="0" presId="urn:microsoft.com/office/officeart/2005/8/layout/hierarchy3"/>
    <dgm:cxn modelId="{613400E0-CF1B-4120-BFD9-4640EEEA3D4E}" type="presParOf" srcId="{898D31A9-2517-4E62-A08E-90DD3284C2EB}" destId="{B8C279E1-02BB-4889-AC50-4F6AF32691A1}" srcOrd="2" destOrd="0" presId="urn:microsoft.com/office/officeart/2005/8/layout/hierarchy3"/>
    <dgm:cxn modelId="{AA27A218-5032-4708-B8A4-8B42852A3472}" type="presParOf" srcId="{898D31A9-2517-4E62-A08E-90DD3284C2EB}" destId="{9C8A83ED-1B3D-494E-9541-799CA368DC94}" srcOrd="3" destOrd="0" presId="urn:microsoft.com/office/officeart/2005/8/layout/hierarchy3"/>
    <dgm:cxn modelId="{4C35476A-8E24-4630-8C56-A97320999601}" type="presParOf" srcId="{898D31A9-2517-4E62-A08E-90DD3284C2EB}" destId="{6E67447C-A202-4892-8CC7-3AADCD90BE81}" srcOrd="4" destOrd="0" presId="urn:microsoft.com/office/officeart/2005/8/layout/hierarchy3"/>
    <dgm:cxn modelId="{513EE66A-46D0-4A2F-BC7D-D16F42A35EA1}" type="presParOf" srcId="{898D31A9-2517-4E62-A08E-90DD3284C2EB}" destId="{A7F53310-BFDA-44C2-8470-2D928B5B59D7}" srcOrd="5" destOrd="0" presId="urn:microsoft.com/office/officeart/2005/8/layout/hierarchy3"/>
    <dgm:cxn modelId="{FFE05C82-1D76-4810-8810-FC8EEF73673A}" type="presParOf" srcId="{514CD248-39FF-4274-AFFC-DA4AFF1652F8}" destId="{8490426C-B308-49F3-B2E7-949216E613E0}" srcOrd="1" destOrd="0" presId="urn:microsoft.com/office/officeart/2005/8/layout/hierarchy3"/>
    <dgm:cxn modelId="{611B5961-8596-43BE-86F3-D461013A6E59}" type="presParOf" srcId="{8490426C-B308-49F3-B2E7-949216E613E0}" destId="{5CEE76F7-D405-40F3-83C6-E6013DE90EF4}" srcOrd="0" destOrd="0" presId="urn:microsoft.com/office/officeart/2005/8/layout/hierarchy3"/>
    <dgm:cxn modelId="{F4643842-8F76-4929-8A7A-64BA7C0BB6D5}" type="presParOf" srcId="{5CEE76F7-D405-40F3-83C6-E6013DE90EF4}" destId="{D34254FB-9CE9-4A4D-AA10-1245CB12FD2B}" srcOrd="0" destOrd="0" presId="urn:microsoft.com/office/officeart/2005/8/layout/hierarchy3"/>
    <dgm:cxn modelId="{90765067-9190-460C-AC7B-4EE88F022D93}" type="presParOf" srcId="{5CEE76F7-D405-40F3-83C6-E6013DE90EF4}" destId="{931CB9D8-3289-44E3-B4F5-A252C15F5494}" srcOrd="1" destOrd="0" presId="urn:microsoft.com/office/officeart/2005/8/layout/hierarchy3"/>
    <dgm:cxn modelId="{194C18D4-9FED-4D2D-9EAB-7C287101C0B5}" type="presParOf" srcId="{8490426C-B308-49F3-B2E7-949216E613E0}" destId="{8192CA4E-A012-47B7-AAAB-44071894CAFD}" srcOrd="1" destOrd="0" presId="urn:microsoft.com/office/officeart/2005/8/layout/hierarchy3"/>
    <dgm:cxn modelId="{38EA0349-6108-4719-995E-6A6FBE6806E2}" type="presParOf" srcId="{8192CA4E-A012-47B7-AAAB-44071894CAFD}" destId="{A8FE636C-5D3B-4FA3-9888-1EA1E012C67A}" srcOrd="0" destOrd="0" presId="urn:microsoft.com/office/officeart/2005/8/layout/hierarchy3"/>
    <dgm:cxn modelId="{F08E0D10-2D7E-44FA-85DB-9DDB60A5EFAF}" type="presParOf" srcId="{8192CA4E-A012-47B7-AAAB-44071894CAFD}" destId="{916D4AC2-0BBB-4A56-8895-1B2B9C425079}" srcOrd="1" destOrd="0" presId="urn:microsoft.com/office/officeart/2005/8/layout/hierarchy3"/>
    <dgm:cxn modelId="{77EAB3D7-6153-4045-BFC4-C0667FE5AD52}" type="presParOf" srcId="{8192CA4E-A012-47B7-AAAB-44071894CAFD}" destId="{AA885EBD-6DC5-4926-BEAA-5685AD3B8841}" srcOrd="2" destOrd="0" presId="urn:microsoft.com/office/officeart/2005/8/layout/hierarchy3"/>
    <dgm:cxn modelId="{7643AA12-42CD-41CB-A19D-57410E5AED82}" type="presParOf" srcId="{8192CA4E-A012-47B7-AAAB-44071894CAFD}" destId="{36FD3B83-8185-426E-89E3-7F581094A5A8}" srcOrd="3" destOrd="0" presId="urn:microsoft.com/office/officeart/2005/8/layout/hierarchy3"/>
    <dgm:cxn modelId="{F3E3C1FE-FF44-4165-8626-D2106EF1F94B}" type="presParOf" srcId="{8192CA4E-A012-47B7-AAAB-44071894CAFD}" destId="{5ACD15EA-069A-4724-80E4-65C317ECD68D}" srcOrd="4" destOrd="0" presId="urn:microsoft.com/office/officeart/2005/8/layout/hierarchy3"/>
    <dgm:cxn modelId="{87E6C8BB-7878-421A-917D-AF50358DF645}" type="presParOf" srcId="{8192CA4E-A012-47B7-AAAB-44071894CAFD}" destId="{4016F35D-1E63-4E3F-8230-78085F19DF4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DAA07-048B-49AE-8B14-A4CCDF42B000}">
      <dsp:nvSpPr>
        <dsp:cNvPr id="0" name=""/>
        <dsp:cNvSpPr/>
      </dsp:nvSpPr>
      <dsp:spPr>
        <a:xfrm>
          <a:off x="692751" y="3111"/>
          <a:ext cx="2776597" cy="908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SCHOOL S STAFF</a:t>
          </a:r>
          <a:endParaRPr lang="hu-H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(teachers, experts, </a:t>
          </a:r>
          <a:r>
            <a:rPr lang="hu-HU" sz="1700" kern="1200" dirty="0" smtClean="0"/>
            <a:t>guidance councelors</a:t>
          </a:r>
          <a:r>
            <a:rPr lang="hu-HU" sz="1700" kern="1200" dirty="0" smtClean="0"/>
            <a:t>)</a:t>
          </a:r>
          <a:endParaRPr lang="hu-HU" sz="1700" kern="1200" dirty="0"/>
        </a:p>
      </dsp:txBody>
      <dsp:txXfrm>
        <a:off x="719355" y="29715"/>
        <a:ext cx="2723389" cy="855128"/>
      </dsp:txXfrm>
    </dsp:sp>
    <dsp:sp modelId="{7A1891FC-8E92-4ED2-8913-9AA9A394CC66}">
      <dsp:nvSpPr>
        <dsp:cNvPr id="0" name=""/>
        <dsp:cNvSpPr/>
      </dsp:nvSpPr>
      <dsp:spPr>
        <a:xfrm>
          <a:off x="970411" y="911447"/>
          <a:ext cx="277659" cy="104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224"/>
              </a:lnTo>
              <a:lnTo>
                <a:pt x="277659" y="1041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6A990-F887-4A6F-8430-A8459CBFA83A}">
      <dsp:nvSpPr>
        <dsp:cNvPr id="0" name=""/>
        <dsp:cNvSpPr/>
      </dsp:nvSpPr>
      <dsp:spPr>
        <a:xfrm>
          <a:off x="1248071" y="1258522"/>
          <a:ext cx="2221278" cy="1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 (cyber)bullying can have a </a:t>
          </a:r>
          <a:r>
            <a:rPr lang="hu-HU" sz="1800" kern="1200" dirty="0" smtClean="0"/>
            <a:t>direct impact over students at school</a:t>
          </a:r>
          <a:endParaRPr lang="hu-HU" sz="1800" kern="1200" dirty="0"/>
        </a:p>
      </dsp:txBody>
      <dsp:txXfrm>
        <a:off x="1288733" y="1299184"/>
        <a:ext cx="2139954" cy="1306974"/>
      </dsp:txXfrm>
    </dsp:sp>
    <dsp:sp modelId="{B8C279E1-02BB-4889-AC50-4F6AF32691A1}">
      <dsp:nvSpPr>
        <dsp:cNvPr id="0" name=""/>
        <dsp:cNvSpPr/>
      </dsp:nvSpPr>
      <dsp:spPr>
        <a:xfrm>
          <a:off x="970411" y="911447"/>
          <a:ext cx="277659" cy="2776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597"/>
              </a:lnTo>
              <a:lnTo>
                <a:pt x="277659" y="2776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A83ED-1B3D-494E-9541-799CA368DC94}">
      <dsp:nvSpPr>
        <dsp:cNvPr id="0" name=""/>
        <dsp:cNvSpPr/>
      </dsp:nvSpPr>
      <dsp:spPr>
        <a:xfrm>
          <a:off x="1248071" y="2993896"/>
          <a:ext cx="2221278" cy="1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Cyberbullying </a:t>
          </a:r>
          <a:r>
            <a:rPr lang="hu-HU" sz="1800" kern="1200" dirty="0" smtClean="0"/>
            <a:t>is highly correlated to school bullying (continuation or retaliation)</a:t>
          </a:r>
          <a:endParaRPr lang="hu-HU" sz="1800" kern="1200" dirty="0"/>
        </a:p>
      </dsp:txBody>
      <dsp:txXfrm>
        <a:off x="1288733" y="3034558"/>
        <a:ext cx="2139954" cy="1306974"/>
      </dsp:txXfrm>
    </dsp:sp>
    <dsp:sp modelId="{6E67447C-A202-4892-8CC7-3AADCD90BE81}">
      <dsp:nvSpPr>
        <dsp:cNvPr id="0" name=""/>
        <dsp:cNvSpPr/>
      </dsp:nvSpPr>
      <dsp:spPr>
        <a:xfrm>
          <a:off x="970411" y="911447"/>
          <a:ext cx="277659" cy="451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1971"/>
              </a:lnTo>
              <a:lnTo>
                <a:pt x="277659" y="451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53310-BFDA-44C2-8470-2D928B5B59D7}">
      <dsp:nvSpPr>
        <dsp:cNvPr id="0" name=""/>
        <dsp:cNvSpPr/>
      </dsp:nvSpPr>
      <dsp:spPr>
        <a:xfrm>
          <a:off x="1248071" y="4729269"/>
          <a:ext cx="2221278" cy="1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Anti-bullying programs: </a:t>
          </a:r>
          <a:r>
            <a:rPr lang="hu-HU" sz="1800" kern="1200" dirty="0" smtClean="0"/>
            <a:t>teachers and students together can be more </a:t>
          </a:r>
          <a:r>
            <a:rPr lang="hu-HU" sz="1800" kern="1200" dirty="0" smtClean="0"/>
            <a:t>effective</a:t>
          </a:r>
          <a:endParaRPr lang="hu-HU" sz="1800" kern="1200" dirty="0"/>
        </a:p>
      </dsp:txBody>
      <dsp:txXfrm>
        <a:off x="1288733" y="4769931"/>
        <a:ext cx="2139954" cy="1306974"/>
      </dsp:txXfrm>
    </dsp:sp>
    <dsp:sp modelId="{D34254FB-9CE9-4A4D-AA10-1245CB12FD2B}">
      <dsp:nvSpPr>
        <dsp:cNvPr id="0" name=""/>
        <dsp:cNvSpPr/>
      </dsp:nvSpPr>
      <dsp:spPr>
        <a:xfrm>
          <a:off x="4163498" y="3111"/>
          <a:ext cx="2776597" cy="849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STUDENTS </a:t>
          </a:r>
          <a:endParaRPr lang="hu-H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(11-18 y.o.)</a:t>
          </a:r>
          <a:endParaRPr lang="hu-HU" sz="1700" kern="1200" dirty="0"/>
        </a:p>
      </dsp:txBody>
      <dsp:txXfrm>
        <a:off x="4188392" y="28005"/>
        <a:ext cx="2726809" cy="800170"/>
      </dsp:txXfrm>
    </dsp:sp>
    <dsp:sp modelId="{A8FE636C-5D3B-4FA3-9888-1EA1E012C67A}">
      <dsp:nvSpPr>
        <dsp:cNvPr id="0" name=""/>
        <dsp:cNvSpPr/>
      </dsp:nvSpPr>
      <dsp:spPr>
        <a:xfrm>
          <a:off x="4441158" y="853069"/>
          <a:ext cx="277659" cy="104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224"/>
              </a:lnTo>
              <a:lnTo>
                <a:pt x="277659" y="1041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D4AC2-0BBB-4A56-8895-1B2B9C425079}">
      <dsp:nvSpPr>
        <dsp:cNvPr id="0" name=""/>
        <dsp:cNvSpPr/>
      </dsp:nvSpPr>
      <dsp:spPr>
        <a:xfrm>
          <a:off x="4718818" y="1200144"/>
          <a:ext cx="2221278" cy="1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Students </a:t>
          </a:r>
          <a:r>
            <a:rPr lang="hu-HU" sz="1800" kern="1200" dirty="0" smtClean="0"/>
            <a:t>do not tell about their </a:t>
          </a:r>
          <a:r>
            <a:rPr lang="hu-HU" sz="1800" kern="1200" dirty="0" smtClean="0"/>
            <a:t>(cyber)bullying victimization </a:t>
          </a:r>
          <a:r>
            <a:rPr lang="hu-HU" sz="1800" kern="1200" dirty="0" smtClean="0"/>
            <a:t>(35-50%, depending on </a:t>
          </a:r>
          <a:r>
            <a:rPr lang="hu-HU" sz="1800" kern="1200" dirty="0" smtClean="0"/>
            <a:t>age</a:t>
          </a:r>
          <a:r>
            <a:rPr lang="hu-HU" sz="1800" kern="1200" dirty="0" smtClean="0"/>
            <a:t>) </a:t>
          </a:r>
          <a:endParaRPr lang="hu-HU" sz="1800" kern="1200" dirty="0"/>
        </a:p>
      </dsp:txBody>
      <dsp:txXfrm>
        <a:off x="4759480" y="1240806"/>
        <a:ext cx="2139954" cy="1306974"/>
      </dsp:txXfrm>
    </dsp:sp>
    <dsp:sp modelId="{AA885EBD-6DC5-4926-BEAA-5685AD3B8841}">
      <dsp:nvSpPr>
        <dsp:cNvPr id="0" name=""/>
        <dsp:cNvSpPr/>
      </dsp:nvSpPr>
      <dsp:spPr>
        <a:xfrm>
          <a:off x="4441158" y="853069"/>
          <a:ext cx="277659" cy="2776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597"/>
              </a:lnTo>
              <a:lnTo>
                <a:pt x="277659" y="2776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D3B83-8185-426E-89E3-7F581094A5A8}">
      <dsp:nvSpPr>
        <dsp:cNvPr id="0" name=""/>
        <dsp:cNvSpPr/>
      </dsp:nvSpPr>
      <dsp:spPr>
        <a:xfrm>
          <a:off x="4718818" y="2935518"/>
          <a:ext cx="2221278" cy="1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If telling somebody: likely peers </a:t>
          </a:r>
          <a:r>
            <a:rPr lang="hu-HU" sz="1800" kern="1200" dirty="0" smtClean="0"/>
            <a:t>and friends</a:t>
          </a:r>
          <a:endParaRPr lang="hu-HU" sz="1800" kern="1200" dirty="0"/>
        </a:p>
      </dsp:txBody>
      <dsp:txXfrm>
        <a:off x="4759480" y="2976180"/>
        <a:ext cx="2139954" cy="1306974"/>
      </dsp:txXfrm>
    </dsp:sp>
    <dsp:sp modelId="{5ACD15EA-069A-4724-80E4-65C317ECD68D}">
      <dsp:nvSpPr>
        <dsp:cNvPr id="0" name=""/>
        <dsp:cNvSpPr/>
      </dsp:nvSpPr>
      <dsp:spPr>
        <a:xfrm>
          <a:off x="4441158" y="853069"/>
          <a:ext cx="277659" cy="451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1971"/>
              </a:lnTo>
              <a:lnTo>
                <a:pt x="277659" y="4511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6F35D-1E63-4E3F-8230-78085F19DF47}">
      <dsp:nvSpPr>
        <dsp:cNvPr id="0" name=""/>
        <dsp:cNvSpPr/>
      </dsp:nvSpPr>
      <dsp:spPr>
        <a:xfrm>
          <a:off x="4718818" y="4670891"/>
          <a:ext cx="2221278" cy="1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Students not </a:t>
          </a:r>
          <a:r>
            <a:rPr lang="hu-HU" sz="1800" kern="1200" dirty="0" smtClean="0"/>
            <a:t>skilled </a:t>
          </a:r>
          <a:r>
            <a:rPr lang="hu-HU" sz="1800" kern="1200" dirty="0" smtClean="0"/>
            <a:t>to </a:t>
          </a:r>
          <a:r>
            <a:rPr lang="hu-HU" sz="1800" kern="1200" dirty="0" smtClean="0"/>
            <a:t>know how to </a:t>
          </a:r>
          <a:r>
            <a:rPr lang="hu-HU" sz="1800" kern="1200" dirty="0" smtClean="0"/>
            <a:t>react</a:t>
          </a:r>
          <a:endParaRPr lang="hu-HU" sz="1800" kern="1200" dirty="0"/>
        </a:p>
      </dsp:txBody>
      <dsp:txXfrm>
        <a:off x="4759480" y="4711553"/>
        <a:ext cx="2139954" cy="130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D4732-7312-694B-974A-953A8D59F513}" type="datetimeFigureOut">
              <a:rPr lang="en-US" smtClean="0"/>
              <a:pPr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62CF2-37B8-7D42-85FA-2AE4AB352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705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EE0D4-5515-450E-B46D-52D857E3BBFA}" type="datetimeFigureOut">
              <a:rPr lang="hu-HU" smtClean="0"/>
              <a:pPr/>
              <a:t>12/9/15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24FBA-273B-4CCE-82ED-6CF9E42DFB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3815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24FBA-273B-4CCE-82ED-6CF9E42DFB16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24FBA-273B-4CCE-82ED-6CF9E42DFB16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11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D926-CA86-684D-9C09-8EED9FD65318}" type="datetime1">
              <a:rPr lang="en-US" smtClean="0"/>
              <a:t>12/9/15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91E0-9FCB-0C4B-8D3E-FFD093E0A20F}" type="datetime1">
              <a:rPr lang="en-US" smtClean="0"/>
              <a:t>12/9/15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322A-D87B-6546-B6C5-99AEC27440FB}" type="datetime1">
              <a:rPr lang="en-US" smtClean="0"/>
              <a:t>12/9/15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22B5-D2B7-1B43-85BE-23F2F467F68D}" type="datetime1">
              <a:rPr lang="en-US" smtClean="0"/>
              <a:t>12/9/15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329A-55CE-9D4B-A6E2-516181CDFE93}" type="datetime1">
              <a:rPr lang="en-US" smtClean="0"/>
              <a:t>12/9/15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6F44-8104-6246-BCF6-06B7C820DE4D}" type="datetime1">
              <a:rPr lang="en-US" smtClean="0"/>
              <a:t>12/9/15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0DF-D683-E943-A302-00FF283E06D6}" type="datetime1">
              <a:rPr lang="en-US" smtClean="0"/>
              <a:t>12/9/15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CD8-52A3-C848-AE60-EFC552DD6810}" type="datetime1">
              <a:rPr lang="en-US" smtClean="0"/>
              <a:t>12/9/15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3F5C-5501-1340-BCD3-3EE7798CF5E4}" type="datetime1">
              <a:rPr lang="en-US" smtClean="0"/>
              <a:t>12/9/15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FE1E-478E-944A-BAA1-96E16539FFC7}" type="datetime1">
              <a:rPr lang="en-US" smtClean="0"/>
              <a:t>12/9/15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D481-0D9C-5144-8D34-E99274400FB6}" type="datetime1">
              <a:rPr lang="en-US" smtClean="0"/>
              <a:t>12/9/15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3F0B-2B6B-2D45-BC9E-09C64EBE456D}" type="datetime1">
              <a:rPr lang="en-US" smtClean="0"/>
              <a:t>12/9/15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60C7-D96B-4608-AD1A-C1206B48F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TABBY Program in Hungary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400" b="1" dirty="0" smtClean="0">
                <a:solidFill>
                  <a:schemeClr val="bg1"/>
                </a:solidFill>
              </a:rPr>
              <a:t>j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financial support of the DAPHNE program of the European Union</a:t>
            </a:r>
            <a:r>
              <a:rPr lang="hu-H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dirty="0" smtClean="0"/>
              <a:t>JLS</a:t>
            </a:r>
            <a:r>
              <a:rPr lang="hu-HU" sz="2000" dirty="0" smtClean="0"/>
              <a:t>/2009-2010/DAP/AG</a:t>
            </a:r>
            <a:br>
              <a:rPr lang="hu-HU" sz="2000" dirty="0" smtClean="0"/>
            </a:br>
            <a:r>
              <a:rPr lang="hu-HU" sz="2000" dirty="0" smtClean="0"/>
              <a:t>JUST/2011-2012/DAP/AG/3259</a:t>
            </a:r>
            <a:endParaRPr lang="hu-H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9863" t="8146" r="38875" b="59725"/>
          <a:stretch>
            <a:fillRect/>
          </a:stretch>
        </p:blipFill>
        <p:spPr bwMode="auto">
          <a:xfrm>
            <a:off x="3923928" y="4725144"/>
            <a:ext cx="1512168" cy="142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59302"/>
              </p:ext>
            </p:extLst>
          </p:nvPr>
        </p:nvGraphicFramePr>
        <p:xfrm>
          <a:off x="539552" y="548680"/>
          <a:ext cx="2736304" cy="122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25935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PARTI, Katalin</a:t>
                      </a:r>
                      <a:endParaRPr lang="hu-HU" sz="1600" dirty="0"/>
                    </a:p>
                  </a:txBody>
                  <a:tcPr/>
                </a:tc>
              </a:tr>
              <a:tr h="892769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ESZTER Foundation Hungary</a:t>
                      </a:r>
                    </a:p>
                    <a:p>
                      <a:r>
                        <a:rPr lang="hu-HU" sz="1600" dirty="0" smtClean="0"/>
                        <a:t>partikat@gmail.com</a:t>
                      </a:r>
                      <a:endParaRPr lang="hu-H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1</a:t>
            </a:fld>
            <a:endParaRPr lang="hu-HU"/>
          </a:p>
        </p:txBody>
      </p:sp>
      <p:pic>
        <p:nvPicPr>
          <p:cNvPr id="4" name="Picture 3" descr="Screen Shot 2014-11-15 at 6.09.1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68" y="163"/>
            <a:ext cx="1429432" cy="824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683568" y="3789040"/>
            <a:ext cx="1512168" cy="5760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683568" y="4509120"/>
            <a:ext cx="1512168" cy="5040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683568" y="5157192"/>
            <a:ext cx="1512168" cy="4320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683568" y="5733256"/>
            <a:ext cx="1512168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14401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Most </a:t>
            </a:r>
            <a:r>
              <a:rPr lang="hu-HU" dirty="0" smtClean="0"/>
              <a:t>pupils were classified into </a:t>
            </a:r>
            <a:r>
              <a:rPr lang="hu-HU" b="1" dirty="0" smtClean="0"/>
              <a:t>the middle risk </a:t>
            </a:r>
            <a:r>
              <a:rPr lang="hu-HU" b="1" dirty="0" smtClean="0"/>
              <a:t>group</a:t>
            </a:r>
            <a:r>
              <a:rPr lang="hu-HU" dirty="0" smtClean="0"/>
              <a:t> </a:t>
            </a:r>
            <a:r>
              <a:rPr lang="hu-HU" dirty="0" smtClean="0"/>
              <a:t>in both data collections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Positive result</a:t>
            </a:r>
            <a:r>
              <a:rPr lang="hu-HU" dirty="0" smtClean="0"/>
              <a:t>: high risk groups </a:t>
            </a:r>
            <a:r>
              <a:rPr lang="hu-HU" dirty="0" smtClean="0"/>
              <a:t>reduced</a:t>
            </a:r>
            <a:r>
              <a:rPr lang="hu-HU" dirty="0" smtClean="0"/>
              <a:t>, and low </a:t>
            </a:r>
            <a:r>
              <a:rPr lang="hu-HU" dirty="0" smtClean="0"/>
              <a:t>risk groups</a:t>
            </a:r>
            <a:r>
              <a:rPr lang="hu-HU" dirty="0" smtClean="0"/>
              <a:t> enlarged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/>
              <a:t>H</a:t>
            </a:r>
            <a:r>
              <a:rPr lang="hu-HU" b="1" dirty="0" smtClean="0"/>
              <a:t>igher </a:t>
            </a:r>
            <a:r>
              <a:rPr lang="hu-HU" b="1" dirty="0" smtClean="0"/>
              <a:t>rate of </a:t>
            </a:r>
            <a:r>
              <a:rPr lang="hu-HU" b="1" dirty="0" smtClean="0"/>
              <a:t>development </a:t>
            </a:r>
            <a:r>
              <a:rPr lang="hu-HU" b="1" dirty="0" smtClean="0"/>
              <a:t>in the experimental </a:t>
            </a:r>
            <a:r>
              <a:rPr lang="hu-HU" b="1" dirty="0" smtClean="0"/>
              <a:t>group. </a:t>
            </a:r>
            <a:r>
              <a:rPr lang="hu-HU" dirty="0" smtClean="0"/>
              <a:t>But </a:t>
            </a:r>
            <a:r>
              <a:rPr lang="hu-HU" b="1" dirty="0" smtClean="0"/>
              <a:t>control group</a:t>
            </a:r>
            <a:r>
              <a:rPr lang="hu-HU" dirty="0" smtClean="0"/>
              <a:t> </a:t>
            </a:r>
            <a:r>
              <a:rPr lang="hu-HU" dirty="0" smtClean="0"/>
              <a:t>showed </a:t>
            </a:r>
            <a:r>
              <a:rPr lang="hu-HU" dirty="0" smtClean="0"/>
              <a:t>development as </a:t>
            </a:r>
            <a:r>
              <a:rPr lang="hu-HU" dirty="0" smtClean="0"/>
              <a:t>well</a:t>
            </a:r>
            <a:endParaRPr lang="hu-H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331640" y="2924944"/>
          <a:ext cx="6444208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2"/>
                </a:solidFill>
              </a:rPr>
              <a:t>Testing the efficiency of the </a:t>
            </a:r>
            <a:r>
              <a:rPr lang="hu-HU" sz="2800" dirty="0" smtClean="0">
                <a:solidFill>
                  <a:schemeClr val="tx2"/>
                </a:solidFill>
              </a:rPr>
              <a:t>program </a:t>
            </a:r>
            <a:r>
              <a:rPr lang="hu-HU" sz="2800" dirty="0" smtClean="0">
                <a:solidFill>
                  <a:schemeClr val="tx2"/>
                </a:solidFill>
              </a:rPr>
              <a:t>– Tabby profiles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467544" y="3789040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 rot="16200000">
            <a:off x="104972" y="4943700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 smtClean="0">
                <a:solidFill>
                  <a:srgbClr val="FF0000"/>
                </a:solidFill>
              </a:rPr>
              <a:t>risk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17" name="Picture 16" descr="Screen Shot 2014-11-15 at 6.09.1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38" y="8281"/>
            <a:ext cx="937329" cy="54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1F497D"/>
                </a:solidFill>
              </a:rPr>
              <a:t>Reasons why TABBY is innovative</a:t>
            </a:r>
            <a:endParaRPr lang="hu-HU" sz="3200" dirty="0">
              <a:solidFill>
                <a:srgbClr val="1F497D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038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000" dirty="0" smtClean="0"/>
              <a:t>Program c</a:t>
            </a:r>
            <a:r>
              <a:rPr lang="hu-HU" sz="2000" dirty="0" smtClean="0"/>
              <a:t>omplexity – teachers, parents, students + data collection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000" dirty="0" smtClean="0">
                <a:solidFill>
                  <a:schemeClr val="tx2"/>
                </a:solidFill>
              </a:rPr>
              <a:t>User-friendly tools were developed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000" dirty="0" smtClean="0"/>
              <a:t>Blueprint program: its products available for free, and can be utilized in different countries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2000" dirty="0" smtClean="0">
                <a:solidFill>
                  <a:srgbClr val="1F497D"/>
                </a:solidFill>
              </a:rPr>
              <a:t>The </a:t>
            </a:r>
            <a:r>
              <a:rPr lang="hu-HU" sz="2000" dirty="0" smtClean="0">
                <a:solidFill>
                  <a:srgbClr val="1F497D"/>
                </a:solidFill>
              </a:rPr>
              <a:t>program justified that active participation of teachers is necessary to lower the risk of notifying, managing and preventing online bullying </a:t>
            </a:r>
            <a:r>
              <a:rPr lang="hu-HU" sz="2000" dirty="0" smtClean="0">
                <a:solidFill>
                  <a:srgbClr val="1F497D"/>
                </a:solidFill>
              </a:rPr>
              <a:t>incidents</a:t>
            </a:r>
            <a:endParaRPr lang="hu-HU" sz="1050" dirty="0" smtClean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32048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1600" dirty="0"/>
              <a:t>Joint (anti-bullying) activities of school staff and students enhance develops mutual trust ⇒ friendlier and safer school environment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1600" dirty="0">
                <a:solidFill>
                  <a:schemeClr val="tx2"/>
                </a:solidFill>
              </a:rPr>
              <a:t>Tabby toolkit </a:t>
            </a:r>
            <a:r>
              <a:rPr lang="hu-HU" sz="1600" dirty="0" smtClean="0">
                <a:solidFill>
                  <a:schemeClr val="tx2"/>
                </a:solidFill>
              </a:rPr>
              <a:t>raises awareness </a:t>
            </a:r>
            <a:r>
              <a:rPr lang="hu-HU" sz="1600" dirty="0">
                <a:solidFill>
                  <a:schemeClr val="tx2"/>
                </a:solidFill>
              </a:rPr>
              <a:t>itself, and teaching to early detect and manage online risks</a:t>
            </a:r>
          </a:p>
          <a:p>
            <a:endParaRPr lang="en-US" dirty="0"/>
          </a:p>
        </p:txBody>
      </p:sp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>
          <a:xfrm>
            <a:off x="899592" y="6309320"/>
            <a:ext cx="2895600" cy="365125"/>
          </a:xfrm>
        </p:spPr>
        <p:txBody>
          <a:bodyPr/>
          <a:lstStyle/>
          <a:p>
            <a:r>
              <a:rPr lang="en-US" dirty="0" smtClean="0"/>
              <a:t>Luxembourg 2015 | </a:t>
            </a:r>
            <a:r>
              <a:rPr lang="en-US" dirty="0" err="1" smtClean="0"/>
              <a:t>Partikat@gmail.com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7" name="Picture 6" descr="Screen Shot 2014-11-15 at 6.09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38" y="8281"/>
            <a:ext cx="937329" cy="540399"/>
          </a:xfrm>
          <a:prstGeom prst="rect">
            <a:avLst/>
          </a:prstGeom>
        </p:spPr>
      </p:pic>
      <p:pic>
        <p:nvPicPr>
          <p:cNvPr id="4" name="Picture 3" descr="kep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1F497D"/>
                </a:solidFill>
              </a:rPr>
              <a:t>Reasons why TABBY is needed to continue in Hungary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this was the first anti-bullying program in Central- and Eastern European countries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in Hungary, it remains the one and ONLY anti-bullying program to this day</a:t>
            </a:r>
          </a:p>
          <a:p>
            <a:r>
              <a:rPr lang="en-US" sz="2400" dirty="0" smtClean="0"/>
              <a:t>tools are available to continue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What is missing: </a:t>
            </a:r>
          </a:p>
          <a:p>
            <a:pPr lvl="1"/>
            <a:r>
              <a:rPr lang="en-US" sz="2000" dirty="0" smtClean="0"/>
              <a:t>experts (trainers, psychologists) to consult schools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TABBY friends are leaving their schools (aging)</a:t>
            </a:r>
          </a:p>
          <a:p>
            <a:pPr lvl="1"/>
            <a:r>
              <a:rPr lang="en-US" sz="2000" dirty="0" smtClean="0"/>
              <a:t>TABBY teachers need update and continuous consultation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more schools should be involved in the program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6" name="Picture 5" descr="Screen Shot 2014-11-15 at 6.09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38" y="8281"/>
            <a:ext cx="937329" cy="540399"/>
          </a:xfrm>
          <a:prstGeom prst="rect">
            <a:avLst/>
          </a:prstGeom>
        </p:spPr>
      </p:pic>
      <p:pic>
        <p:nvPicPr>
          <p:cNvPr id="8" name="Picture 7" descr="Screen Shot 2015-12-09 at 2.1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944"/>
            <a:ext cx="3077468" cy="16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5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 | </a:t>
            </a:r>
            <a:r>
              <a:rPr lang="hu-H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Q&amp;A</a:t>
            </a:r>
            <a:endParaRPr lang="hu-HU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4" name="Picture 3" descr="Screen Shot 2015-12-09 at 1.4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824536" cy="397653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96665"/>
              </p:ext>
            </p:extLst>
          </p:nvPr>
        </p:nvGraphicFramePr>
        <p:xfrm>
          <a:off x="1763688" y="544522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contact: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website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partikat@gmail.com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tabby.eu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TABBY </a:t>
            </a:r>
            <a:r>
              <a:rPr lang="hu-HU" sz="3200" b="1" dirty="0" err="1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 Internet</a:t>
            </a:r>
            <a:b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2000" b="1" dirty="0" err="1" smtClean="0">
                <a:solidFill>
                  <a:schemeClr val="accent1">
                    <a:lumMod val="75000"/>
                  </a:schemeClr>
                </a:solidFill>
              </a:rPr>
              <a:t>www.tabby.eu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53347"/>
          </a:xfrm>
        </p:spPr>
        <p:txBody>
          <a:bodyPr>
            <a:noAutofit/>
          </a:bodyPr>
          <a:lstStyle/>
          <a:p>
            <a:r>
              <a:rPr lang="hu-HU" sz="1800" u="sng" dirty="0"/>
              <a:t>TABBY</a:t>
            </a:r>
            <a:r>
              <a:rPr lang="hu-HU" sz="1800" dirty="0"/>
              <a:t>: intends to </a:t>
            </a:r>
            <a:r>
              <a:rPr lang="hu-HU" sz="1800" b="1" dirty="0"/>
              <a:t>T</a:t>
            </a:r>
            <a:r>
              <a:rPr lang="hu-HU" sz="1800" dirty="0"/>
              <a:t>hreat </a:t>
            </a:r>
            <a:r>
              <a:rPr lang="hu-HU" sz="1800" b="1" dirty="0"/>
              <a:t>A</a:t>
            </a:r>
            <a:r>
              <a:rPr lang="hu-HU" sz="1800" dirty="0"/>
              <a:t>ssess the </a:t>
            </a:r>
            <a:r>
              <a:rPr lang="hu-HU" sz="1800" b="1" dirty="0"/>
              <a:t>B</a:t>
            </a:r>
            <a:r>
              <a:rPr lang="hu-HU" sz="1800" dirty="0"/>
              <a:t>ullying </a:t>
            </a:r>
            <a:r>
              <a:rPr lang="hu-HU" sz="1800" b="1" dirty="0"/>
              <a:t>B</a:t>
            </a:r>
            <a:r>
              <a:rPr lang="hu-HU" sz="1800" dirty="0"/>
              <a:t>ehaviour </a:t>
            </a:r>
            <a:r>
              <a:rPr lang="hu-HU" sz="1800" dirty="0" smtClean="0"/>
              <a:t>iin </a:t>
            </a:r>
            <a:r>
              <a:rPr lang="hu-HU" sz="1800" b="1" dirty="0" smtClean="0"/>
              <a:t>Y</a:t>
            </a:r>
            <a:r>
              <a:rPr lang="hu-HU" sz="1800" dirty="0" smtClean="0"/>
              <a:t>outh</a:t>
            </a:r>
          </a:p>
          <a:p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C</a:t>
            </a:r>
            <a:r>
              <a:rPr lang="hu-HU" sz="1800" dirty="0" smtClean="0"/>
              <a:t>omplex program for surveying and managing cyber- and school bullying incidents ⇒ comparable data</a:t>
            </a:r>
          </a:p>
          <a:p>
            <a:endParaRPr lang="hu-HU" sz="1800" dirty="0" smtClean="0"/>
          </a:p>
          <a:p>
            <a:r>
              <a:rPr lang="hu-HU" sz="1800" u="sng" dirty="0"/>
              <a:t>Countries</a:t>
            </a:r>
            <a:r>
              <a:rPr lang="hu-HU" sz="1800" dirty="0"/>
              <a:t>: </a:t>
            </a:r>
            <a:r>
              <a:rPr lang="hu-HU" sz="1800" dirty="0">
                <a:solidFill>
                  <a:schemeClr val="tx2"/>
                </a:solidFill>
              </a:rPr>
              <a:t>Italy, Greece, Cyprus, Bulgaria, Hungary</a:t>
            </a:r>
            <a:r>
              <a:rPr lang="hu-HU" sz="1800" dirty="0"/>
              <a:t>, </a:t>
            </a:r>
            <a:r>
              <a:rPr lang="hu-HU" sz="1800" dirty="0">
                <a:solidFill>
                  <a:schemeClr val="tx2"/>
                </a:solidFill>
              </a:rPr>
              <a:t>France, Spain, Poland</a:t>
            </a:r>
            <a:r>
              <a:rPr lang="hu-HU" sz="1800" dirty="0"/>
              <a:t> (2nd round)</a:t>
            </a:r>
          </a:p>
          <a:p>
            <a:endParaRPr lang="hu-HU" sz="1800" dirty="0"/>
          </a:p>
          <a:p>
            <a:pPr eaLnBrk="1" hangingPunct="1"/>
            <a:r>
              <a:rPr lang="hu-HU" sz="1800" u="sng" dirty="0" smtClean="0"/>
              <a:t>Funding</a:t>
            </a:r>
            <a:r>
              <a:rPr lang="hu-HU" sz="1800" u="sng" dirty="0" smtClean="0"/>
              <a:t>:</a:t>
            </a:r>
            <a:r>
              <a:rPr lang="hu-HU" sz="1800" dirty="0" smtClean="0"/>
              <a:t> </a:t>
            </a:r>
          </a:p>
          <a:p>
            <a:pPr>
              <a:buNone/>
            </a:pPr>
            <a:r>
              <a:rPr lang="hu-HU" sz="1800" dirty="0" smtClean="0"/>
              <a:t>EU project </a:t>
            </a:r>
            <a:r>
              <a:rPr lang="en-US" sz="1800" dirty="0" smtClean="0"/>
              <a:t>"DAPHNE II" </a:t>
            </a:r>
            <a:r>
              <a:rPr lang="hu-HU" sz="1800" dirty="0" smtClean="0"/>
              <a:t>JLS/2009-2010/DAP/AG</a:t>
            </a:r>
          </a:p>
          <a:p>
            <a:pPr>
              <a:buNone/>
            </a:pPr>
            <a:r>
              <a:rPr lang="hu-HU" sz="1800" dirty="0" smtClean="0"/>
              <a:t>EU project </a:t>
            </a:r>
            <a:r>
              <a:rPr lang="en-US" sz="1800" dirty="0" smtClean="0"/>
              <a:t>"DAPHNE III" JUST/2011-2012/DAP/AG</a:t>
            </a:r>
            <a:endParaRPr lang="hu-HU" sz="1800" dirty="0" smtClean="0"/>
          </a:p>
          <a:p>
            <a:pPr eaLnBrk="1" hangingPunct="1">
              <a:buFont typeface="Arial" charset="0"/>
              <a:buNone/>
            </a:pPr>
            <a:endParaRPr lang="hu-HU" sz="900" dirty="0" smtClean="0"/>
          </a:p>
          <a:p>
            <a:pPr eaLnBrk="1" hangingPunct="1"/>
            <a:r>
              <a:rPr lang="hu-HU" sz="1800" u="sng" dirty="0" smtClean="0"/>
              <a:t>Duration</a:t>
            </a:r>
            <a:r>
              <a:rPr lang="hu-HU" sz="1800" dirty="0" smtClean="0"/>
              <a:t>: </a:t>
            </a:r>
            <a:endParaRPr lang="hu-HU" sz="1800" dirty="0" smtClean="0"/>
          </a:p>
          <a:p>
            <a:pPr marL="0" indent="0" eaLnBrk="1" hangingPunct="1">
              <a:buNone/>
            </a:pPr>
            <a:r>
              <a:rPr lang="hu-HU" sz="1800" dirty="0" smtClean="0"/>
              <a:t>2011 </a:t>
            </a:r>
            <a:r>
              <a:rPr lang="hu-HU" sz="1800" dirty="0" smtClean="0"/>
              <a:t>– </a:t>
            </a:r>
            <a:r>
              <a:rPr lang="hu-HU" sz="1800" dirty="0" smtClean="0"/>
              <a:t>2015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endParaRPr lang="hu-HU" sz="11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</a:pPr>
            <a:endParaRPr lang="hu-HU" sz="11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A61B7-45DC-4BEE-8A17-AE37846426A3}" type="slidenum">
              <a:rPr lang="hu-HU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pic>
        <p:nvPicPr>
          <p:cNvPr id="6" name="Picture 5" descr="Screen Shot 2014-11-15 at 6.09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40" y="8281"/>
            <a:ext cx="1187127" cy="684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9863" t="8146" r="38875" b="59725"/>
          <a:stretch>
            <a:fillRect/>
          </a:stretch>
        </p:blipFill>
        <p:spPr bwMode="auto">
          <a:xfrm>
            <a:off x="6444208" y="4437112"/>
            <a:ext cx="1872208" cy="176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hat is bullying?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0831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Scientific definition </a:t>
            </a:r>
            <a:r>
              <a:rPr lang="en-US" i="1" dirty="0" smtClean="0">
                <a:solidFill>
                  <a:schemeClr val="accent2"/>
                </a:solidFill>
              </a:rPr>
              <a:t>(</a:t>
            </a:r>
            <a:r>
              <a:rPr lang="hu-HU" i="1" dirty="0" smtClean="0">
                <a:solidFill>
                  <a:schemeClr val="accent2"/>
                </a:solidFill>
              </a:rPr>
              <a:t>Olweus</a:t>
            </a:r>
            <a:r>
              <a:rPr lang="hu-HU" i="1" dirty="0">
                <a:solidFill>
                  <a:schemeClr val="accent2"/>
                </a:solidFill>
              </a:rPr>
              <a:t>, 1993; Farrington, </a:t>
            </a:r>
            <a:r>
              <a:rPr lang="hu-HU" i="1" dirty="0" smtClean="0">
                <a:solidFill>
                  <a:schemeClr val="accent2"/>
                </a:solidFill>
              </a:rPr>
              <a:t>1993</a:t>
            </a:r>
            <a:r>
              <a:rPr lang="hu-HU" i="1" dirty="0">
                <a:solidFill>
                  <a:schemeClr val="accent2"/>
                </a:solidFill>
              </a:rPr>
              <a:t>)</a:t>
            </a:r>
          </a:p>
          <a:p>
            <a:pPr marL="514350" indent="-514350">
              <a:lnSpc>
                <a:spcPct val="120000"/>
              </a:lnSpc>
              <a:buFont typeface="Arial" charset="0"/>
              <a:buAutoNum type="alphaLcParenR"/>
            </a:pPr>
            <a:r>
              <a:rPr lang="en-US" dirty="0" smtClean="0">
                <a:solidFill>
                  <a:schemeClr val="tx2"/>
                </a:solidFill>
              </a:rPr>
              <a:t>intent to cause harm (physical</a:t>
            </a:r>
            <a:r>
              <a:rPr lang="en-US" dirty="0">
                <a:solidFill>
                  <a:schemeClr val="tx2"/>
                </a:solidFill>
              </a:rPr>
              <a:t>, verbal or physiological attack or </a:t>
            </a:r>
            <a:r>
              <a:rPr lang="en-US" dirty="0" smtClean="0">
                <a:solidFill>
                  <a:schemeClr val="tx2"/>
                </a:solidFill>
              </a:rPr>
              <a:t>intimidation)</a:t>
            </a:r>
            <a:endParaRPr lang="hu-HU" dirty="0">
              <a:solidFill>
                <a:schemeClr val="tx2"/>
              </a:solidFill>
            </a:endParaRPr>
          </a:p>
          <a:p>
            <a:pPr marL="514350" indent="-514350">
              <a:lnSpc>
                <a:spcPct val="120000"/>
              </a:lnSpc>
              <a:buFont typeface="Arial" charset="0"/>
              <a:buAutoNum type="alphaLcParenR"/>
            </a:pPr>
            <a:r>
              <a:rPr lang="en-US" dirty="0" smtClean="0">
                <a:solidFill>
                  <a:schemeClr val="tx2"/>
                </a:solidFill>
              </a:rPr>
              <a:t>imbalance </a:t>
            </a:r>
            <a:r>
              <a:rPr lang="en-US" dirty="0">
                <a:solidFill>
                  <a:schemeClr val="tx2"/>
                </a:solidFill>
              </a:rPr>
              <a:t>of power (</a:t>
            </a:r>
            <a:r>
              <a:rPr lang="en-US" dirty="0" smtClean="0">
                <a:solidFill>
                  <a:schemeClr val="tx2"/>
                </a:solidFill>
              </a:rPr>
              <a:t>psychological </a:t>
            </a:r>
            <a:r>
              <a:rPr lang="en-US" dirty="0">
                <a:solidFill>
                  <a:schemeClr val="tx2"/>
                </a:solidFill>
              </a:rPr>
              <a:t>or </a:t>
            </a:r>
            <a:r>
              <a:rPr lang="en-US" dirty="0" smtClean="0">
                <a:solidFill>
                  <a:schemeClr val="tx2"/>
                </a:solidFill>
              </a:rPr>
              <a:t>physical)</a:t>
            </a:r>
            <a:endParaRPr lang="hu-HU" dirty="0" smtClean="0">
              <a:solidFill>
                <a:schemeClr val="tx2"/>
              </a:solidFill>
            </a:endParaRPr>
          </a:p>
          <a:p>
            <a:pPr marL="514350" indent="-514350">
              <a:lnSpc>
                <a:spcPct val="120000"/>
              </a:lnSpc>
              <a:buFont typeface="Arial" charset="0"/>
              <a:buAutoNum type="alphaLcParenR"/>
            </a:pPr>
            <a:r>
              <a:rPr lang="en-US" dirty="0" smtClean="0">
                <a:solidFill>
                  <a:schemeClr val="tx2"/>
                </a:solidFill>
              </a:rPr>
              <a:t>repeated incidents or continued act </a:t>
            </a:r>
            <a:r>
              <a:rPr lang="en-US" dirty="0">
                <a:solidFill>
                  <a:schemeClr val="tx2"/>
                </a:solidFill>
              </a:rPr>
              <a:t>over a prolonged </a:t>
            </a:r>
            <a:r>
              <a:rPr lang="en-US" dirty="0" smtClean="0">
                <a:solidFill>
                  <a:schemeClr val="tx2"/>
                </a:solidFill>
              </a:rPr>
              <a:t>period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>
                <a:solidFill>
                  <a:srgbClr val="1F497D"/>
                </a:solidFill>
              </a:rPr>
              <a:t>Cyberspace (email, IM, SNS etc.)</a:t>
            </a:r>
          </a:p>
          <a:p>
            <a:r>
              <a:rPr lang="en-US" dirty="0" smtClean="0"/>
              <a:t>one act can be a starting point of an </a:t>
            </a:r>
          </a:p>
          <a:p>
            <a:pPr marL="0" indent="0">
              <a:buNone/>
            </a:pPr>
            <a:r>
              <a:rPr lang="en-US" dirty="0" smtClean="0"/>
              <a:t>ongoing or repeated act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17516" t="22595" r="16925" b="12201"/>
          <a:stretch>
            <a:fillRect/>
          </a:stretch>
        </p:blipFill>
        <p:spPr bwMode="auto">
          <a:xfrm>
            <a:off x="4283968" y="3284984"/>
            <a:ext cx="4529189" cy="281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4-11-15 at 6.09.1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40" y="8281"/>
            <a:ext cx="1187127" cy="6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681370"/>
              </p:ext>
            </p:extLst>
          </p:nvPr>
        </p:nvGraphicFramePr>
        <p:xfrm>
          <a:off x="323528" y="260648"/>
          <a:ext cx="763284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BE50D-BDD4-4701-A6B1-6FB5CD73F91A}" type="slidenum">
              <a:rPr lang="hu-HU"/>
              <a:pPr>
                <a:defRPr/>
              </a:pPr>
              <a:t>4</a:t>
            </a:fld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7308850" y="2420938"/>
            <a:ext cx="287338" cy="143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7550150" y="1341438"/>
            <a:ext cx="159420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1600" dirty="0">
              <a:latin typeface="Calibri" pitchFamily="34" charset="0"/>
            </a:endParaRPr>
          </a:p>
          <a:p>
            <a:r>
              <a:rPr lang="hu-HU" sz="1600" b="1" u="sng" dirty="0">
                <a:latin typeface="Calibri" pitchFamily="34" charset="0"/>
              </a:rPr>
              <a:t>Self-</a:t>
            </a:r>
          </a:p>
          <a:p>
            <a:r>
              <a:rPr lang="hu-HU" sz="1600" b="1" u="sng" dirty="0" smtClean="0">
                <a:latin typeface="Calibri" pitchFamily="34" charset="0"/>
              </a:rPr>
              <a:t>report</a:t>
            </a:r>
            <a:endParaRPr lang="hu-HU" sz="1600" b="1" u="sng" dirty="0">
              <a:latin typeface="Calibri" pitchFamily="34" charset="0"/>
            </a:endParaRPr>
          </a:p>
          <a:p>
            <a:r>
              <a:rPr lang="hu-HU" sz="1600" b="1" u="sng" dirty="0" smtClean="0">
                <a:latin typeface="Calibri" pitchFamily="34" charset="0"/>
              </a:rPr>
              <a:t>online </a:t>
            </a:r>
          </a:p>
          <a:p>
            <a:r>
              <a:rPr lang="hu-HU" sz="1600" b="1" u="sng" dirty="0" smtClean="0">
                <a:latin typeface="Calibri" pitchFamily="34" charset="0"/>
              </a:rPr>
              <a:t>q</a:t>
            </a:r>
            <a:r>
              <a:rPr lang="hu-HU" sz="1600" b="1" u="sng" dirty="0" smtClean="0">
                <a:latin typeface="Calibri" pitchFamily="34" charset="0"/>
              </a:rPr>
              <a:t>uestionnaire</a:t>
            </a:r>
            <a:r>
              <a:rPr lang="hu-HU" sz="1600" b="1" u="sng" dirty="0">
                <a:latin typeface="Calibr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hu-HU" sz="1600" dirty="0">
                <a:latin typeface="Calibri" pitchFamily="34" charset="0"/>
              </a:rPr>
              <a:t>to assess </a:t>
            </a:r>
          </a:p>
          <a:p>
            <a:r>
              <a:rPr lang="hu-HU" sz="1600" dirty="0">
                <a:latin typeface="Calibri" pitchFamily="34" charset="0"/>
              </a:rPr>
              <a:t>the risk they </a:t>
            </a:r>
          </a:p>
          <a:p>
            <a:r>
              <a:rPr lang="hu-HU" sz="1600" dirty="0">
                <a:latin typeface="Calibri" pitchFamily="34" charset="0"/>
              </a:rPr>
              <a:t>r</a:t>
            </a:r>
            <a:r>
              <a:rPr lang="hu-HU" sz="1600" dirty="0" smtClean="0">
                <a:latin typeface="Calibri" pitchFamily="34" charset="0"/>
              </a:rPr>
              <a:t>un</a:t>
            </a:r>
            <a:endParaRPr lang="hu-HU" sz="1600" dirty="0">
              <a:latin typeface="Calibri" pitchFamily="34" charset="0"/>
            </a:endParaRPr>
          </a:p>
          <a:p>
            <a:endParaRPr lang="hu-HU" sz="1600" dirty="0">
              <a:latin typeface="Calibri" pitchFamily="34" charset="0"/>
            </a:endParaRPr>
          </a:p>
          <a:p>
            <a:r>
              <a:rPr lang="hu-HU" sz="1600" b="1" u="sng" dirty="0">
                <a:latin typeface="Calibri" pitchFamily="34" charset="0"/>
              </a:rPr>
              <a:t>Peer mentor</a:t>
            </a:r>
          </a:p>
          <a:p>
            <a:r>
              <a:rPr lang="hu-HU" sz="1600" b="1" u="sng" dirty="0">
                <a:latin typeface="Calibri" pitchFamily="34" charset="0"/>
              </a:rPr>
              <a:t>training:</a:t>
            </a:r>
          </a:p>
          <a:p>
            <a:pPr>
              <a:buFontTx/>
              <a:buChar char="-"/>
            </a:pPr>
            <a:r>
              <a:rPr lang="hu-HU" sz="1600" dirty="0">
                <a:latin typeface="Calibri" pitchFamily="34" charset="0"/>
              </a:rPr>
              <a:t>To get to </a:t>
            </a:r>
          </a:p>
          <a:p>
            <a:r>
              <a:rPr lang="hu-HU" sz="1600" dirty="0">
                <a:latin typeface="Calibri" pitchFamily="34" charset="0"/>
              </a:rPr>
              <a:t>know what to do</a:t>
            </a:r>
          </a:p>
          <a:p>
            <a:r>
              <a:rPr lang="hu-HU" sz="1600" dirty="0">
                <a:latin typeface="Calibri" pitchFamily="34" charset="0"/>
              </a:rPr>
              <a:t>against bullying</a:t>
            </a:r>
          </a:p>
          <a:p>
            <a:pPr>
              <a:buFontTx/>
              <a:buChar char="-"/>
            </a:pPr>
            <a:r>
              <a:rPr lang="hu-HU" sz="1600" dirty="0">
                <a:latin typeface="Calibri" pitchFamily="34" charset="0"/>
              </a:rPr>
              <a:t>How to help </a:t>
            </a:r>
          </a:p>
          <a:p>
            <a:r>
              <a:rPr lang="hu-HU" sz="1600" dirty="0">
                <a:latin typeface="Calibri" pitchFamily="34" charset="0"/>
              </a:rPr>
              <a:t>others to stop </a:t>
            </a:r>
          </a:p>
          <a:p>
            <a:r>
              <a:rPr lang="hu-HU" sz="1600" dirty="0">
                <a:latin typeface="Calibri" pitchFamily="34" charset="0"/>
              </a:rPr>
              <a:t>the bully, etc.</a:t>
            </a:r>
          </a:p>
        </p:txBody>
      </p:sp>
      <p:sp>
        <p:nvSpPr>
          <p:cNvPr id="11" name="Balra nyíl 10"/>
          <p:cNvSpPr/>
          <p:nvPr/>
        </p:nvSpPr>
        <p:spPr>
          <a:xfrm>
            <a:off x="1116013" y="2349500"/>
            <a:ext cx="360362" cy="1511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179388" y="2133600"/>
            <a:ext cx="1008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u="sng" dirty="0">
                <a:latin typeface="Calibri" pitchFamily="34" charset="0"/>
              </a:rPr>
              <a:t>Training</a:t>
            </a:r>
            <a:r>
              <a:rPr lang="hu-HU" sz="1600" dirty="0">
                <a:latin typeface="Calibri" pitchFamily="34" charset="0"/>
              </a:rPr>
              <a:t> </a:t>
            </a:r>
            <a:r>
              <a:rPr lang="hu-HU" sz="1600" b="1" u="sng" dirty="0">
                <a:latin typeface="Calibri" pitchFamily="34" charset="0"/>
              </a:rPr>
              <a:t>for </a:t>
            </a:r>
          </a:p>
          <a:p>
            <a:r>
              <a:rPr lang="hu-HU" sz="1600" b="1" u="sng" dirty="0">
                <a:latin typeface="Calibri" pitchFamily="34" charset="0"/>
              </a:rPr>
              <a:t>Teachers;</a:t>
            </a:r>
          </a:p>
          <a:p>
            <a:endParaRPr lang="hu-HU" sz="1600" dirty="0">
              <a:latin typeface="Calibri" pitchFamily="34" charset="0"/>
            </a:endParaRPr>
          </a:p>
          <a:p>
            <a:r>
              <a:rPr lang="hu-HU" sz="1600" b="1" u="sng" dirty="0">
                <a:latin typeface="Calibri" pitchFamily="34" charset="0"/>
              </a:rPr>
              <a:t>Monito-ring </a:t>
            </a:r>
          </a:p>
          <a:p>
            <a:r>
              <a:rPr lang="hu-HU" sz="1600" dirty="0">
                <a:latin typeface="Calibri" pitchFamily="34" charset="0"/>
              </a:rPr>
              <a:t>school </a:t>
            </a:r>
          </a:p>
          <a:p>
            <a:r>
              <a:rPr lang="hu-HU" sz="1600" dirty="0">
                <a:latin typeface="Calibri" pitchFamily="34" charset="0"/>
              </a:rPr>
              <a:t>activities </a:t>
            </a:r>
          </a:p>
          <a:p>
            <a:r>
              <a:rPr lang="hu-HU" sz="1600" dirty="0">
                <a:latin typeface="Calibri" pitchFamily="34" charset="0"/>
              </a:rPr>
              <a:t>of teachers </a:t>
            </a:r>
          </a:p>
          <a:p>
            <a:r>
              <a:rPr lang="hu-HU" sz="1600" dirty="0">
                <a:latin typeface="Calibri" pitchFamily="34" charset="0"/>
              </a:rPr>
              <a:t>and peer </a:t>
            </a:r>
          </a:p>
          <a:p>
            <a:r>
              <a:rPr lang="hu-HU" sz="1600" dirty="0">
                <a:latin typeface="Calibri" pitchFamily="34" charset="0"/>
              </a:rPr>
              <a:t>mentors</a:t>
            </a:r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pic>
        <p:nvPicPr>
          <p:cNvPr id="22" name="Picture 21" descr="Screen Shot 2014-11-15 at 6.09.15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40" y="8281"/>
            <a:ext cx="1187127" cy="68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8B86-C876-493F-886C-6696A1C6B31B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29701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15250" cy="777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Product #1: The TABBY toolkit </a:t>
            </a:r>
            <a:b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3600" b="1" dirty="0" smtClean="0">
                <a:solidFill>
                  <a:schemeClr val="accent1">
                    <a:lumMod val="75000"/>
                  </a:schemeClr>
                </a:solidFill>
              </a:rPr>
              <a:t>online questionnaire available for free </a:t>
            </a:r>
            <a:endParaRPr lang="hu-HU" sz="3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34716"/>
              </p:ext>
            </p:extLst>
          </p:nvPr>
        </p:nvGraphicFramePr>
        <p:xfrm>
          <a:off x="539552" y="1844824"/>
          <a:ext cx="7920880" cy="280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Subjective</a:t>
                      </a:r>
                      <a:r>
                        <a:rPr lang="en-US" sz="1600" baseline="0" dirty="0" smtClean="0"/>
                        <a:t> factors of risk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Objective factors of risk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SNS presence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befriending someone, knowing friends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long</a:t>
                      </a:r>
                      <a:r>
                        <a:rPr lang="en-US" sz="1600" baseline="0" dirty="0" smtClean="0"/>
                        <a:t> they are online a day?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populatiry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whether teachers and parents</a:t>
                      </a:r>
                      <a:r>
                        <a:rPr lang="en-US" sz="1600" baseline="0" dirty="0" smtClean="0"/>
                        <a:t> talk about internet security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victimization of B and CB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offending of B and CB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(acts in details)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46086"/>
              </p:ext>
            </p:extLst>
          </p:nvPr>
        </p:nvGraphicFramePr>
        <p:xfrm>
          <a:off x="539552" y="4653136"/>
          <a:ext cx="792088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255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Specific Qs</a:t>
                      </a:r>
                      <a:endParaRPr lang="en-US" sz="1600" dirty="0"/>
                    </a:p>
                  </a:txBody>
                  <a:tcPr/>
                </a:tc>
              </a:tr>
              <a:tr h="255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internet addiction</a:t>
                      </a:r>
                      <a:endParaRPr lang="en-US" sz="1600" dirty="0"/>
                    </a:p>
                  </a:txBody>
                  <a:tcPr/>
                </a:tc>
              </a:tr>
              <a:tr h="25562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sexting</a:t>
                      </a:r>
                      <a:endParaRPr lang="en-US" sz="1600" dirty="0"/>
                    </a:p>
                  </a:txBody>
                  <a:tcPr/>
                </a:tc>
              </a:tr>
              <a:tr h="255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moral disengagement</a:t>
                      </a:r>
                      <a:endParaRPr lang="en-US" sz="1600" dirty="0"/>
                    </a:p>
                  </a:txBody>
                  <a:tcPr/>
                </a:tc>
              </a:tr>
              <a:tr h="255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behavioral emotional status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Screen Shot 2014-11-15 at 6.09.1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40" y="8281"/>
            <a:ext cx="1187127" cy="684415"/>
          </a:xfrm>
          <a:prstGeom prst="rect">
            <a:avLst/>
          </a:prstGeom>
        </p:spPr>
      </p:pic>
      <p:pic>
        <p:nvPicPr>
          <p:cNvPr id="6" name="Picture 5" descr="Screen Shot 2015-12-09 at 2.05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4764665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Longitudinal data collection on kids’ risky activities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19728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2011-2012: 215 students (11-18 </a:t>
            </a:r>
            <a:r>
              <a:rPr lang="en-US" dirty="0" err="1" smtClean="0"/>
              <a:t>y.o</a:t>
            </a:r>
            <a:r>
              <a:rPr lang="en-US" dirty="0" smtClean="0"/>
              <a:t>.)</a:t>
            </a:r>
          </a:p>
          <a:p>
            <a:r>
              <a:rPr lang="en-US" dirty="0" smtClean="0"/>
              <a:t>2013-2014: 582 students (11-18 </a:t>
            </a:r>
            <a:r>
              <a:rPr lang="en-US" dirty="0" err="1" smtClean="0"/>
              <a:t>y.o</a:t>
            </a:r>
            <a:r>
              <a:rPr lang="en-US" dirty="0" smtClean="0"/>
              <a:t>.)</a:t>
            </a:r>
            <a:endParaRPr lang="en-US" sz="2300" dirty="0" smtClean="0"/>
          </a:p>
          <a:p>
            <a:r>
              <a:rPr lang="en-US" dirty="0" smtClean="0"/>
              <a:t>interactive games</a:t>
            </a:r>
          </a:p>
          <a:p>
            <a:r>
              <a:rPr lang="en-US" dirty="0" smtClean="0"/>
              <a:t>using the TABBY videos</a:t>
            </a:r>
          </a:p>
          <a:p>
            <a:r>
              <a:rPr lang="en-US" dirty="0" smtClean="0"/>
              <a:t>30 peer mentors trained (2011-2013)</a:t>
            </a:r>
          </a:p>
          <a:p>
            <a:r>
              <a:rPr lang="en-US" dirty="0" err="1" smtClean="0"/>
              <a:t>moduls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7504" y="3573016"/>
            <a:ext cx="5256584" cy="2016224"/>
          </a:xfrm>
        </p:spPr>
        <p:txBody>
          <a:bodyPr>
            <a:noAutofit/>
          </a:bodyPr>
          <a:lstStyle/>
          <a:p>
            <a:pPr lvl="2"/>
            <a:r>
              <a:rPr lang="en-US" sz="1400" dirty="0">
                <a:solidFill>
                  <a:srgbClr val="1F497D"/>
                </a:solidFill>
              </a:rPr>
              <a:t>sensitization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how to early detect and manage bullying and </a:t>
            </a:r>
            <a:r>
              <a:rPr lang="en-US" sz="1400" dirty="0" err="1">
                <a:solidFill>
                  <a:srgbClr val="1F497D"/>
                </a:solidFill>
              </a:rPr>
              <a:t>cyberbullying</a:t>
            </a:r>
            <a:r>
              <a:rPr lang="en-US" sz="1400" dirty="0">
                <a:solidFill>
                  <a:srgbClr val="1F497D"/>
                </a:solidFill>
              </a:rPr>
              <a:t> situations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how to help students in need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how to motivate peers to stand up for each other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how to deal with targets, offenders and bystanders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risky situations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when it is necessary (a must) to tell an </a:t>
            </a:r>
            <a:r>
              <a:rPr lang="en-US" sz="1400" dirty="0" smtClean="0">
                <a:solidFill>
                  <a:srgbClr val="1F497D"/>
                </a:solidFill>
              </a:rPr>
              <a:t>adult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6" name="Picture 5" descr="Screen Shot 2014-11-15 at 6.09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40" y="8281"/>
            <a:ext cx="1187127" cy="684415"/>
          </a:xfrm>
          <a:prstGeom prst="rect">
            <a:avLst/>
          </a:prstGeom>
        </p:spPr>
      </p:pic>
      <p:pic>
        <p:nvPicPr>
          <p:cNvPr id="7" name="Picture 6" descr="Screen Shot 2015-12-09 at 1.49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3003584" cy="27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8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Product #2: School staff training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8291264" cy="1540768"/>
          </a:xfrm>
        </p:spPr>
        <p:txBody>
          <a:bodyPr>
            <a:noAutofit/>
          </a:bodyPr>
          <a:lstStyle/>
          <a:p>
            <a:r>
              <a:rPr lang="en-US" sz="2400" dirty="0" smtClean="0"/>
              <a:t>accredited 2x6 hours training</a:t>
            </a:r>
          </a:p>
          <a:p>
            <a:r>
              <a:rPr lang="en-US" sz="2400" dirty="0" smtClean="0"/>
              <a:t>frontal presentations + interactive games</a:t>
            </a:r>
          </a:p>
          <a:p>
            <a:r>
              <a:rPr lang="en-US" sz="2400" dirty="0" smtClean="0"/>
              <a:t>using the TABBY Booklet</a:t>
            </a:r>
          </a:p>
          <a:p>
            <a:r>
              <a:rPr lang="en-US" sz="2400" dirty="0" smtClean="0"/>
              <a:t>80 teachers/guidance counselors trained (2011-2015)</a:t>
            </a:r>
          </a:p>
          <a:p>
            <a:r>
              <a:rPr lang="en-US" sz="2400" dirty="0" err="1" smtClean="0"/>
              <a:t>moduls</a:t>
            </a:r>
            <a:endParaRPr lang="en-US" sz="24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-108520" y="3573016"/>
            <a:ext cx="4434136" cy="1972816"/>
          </a:xfrm>
        </p:spPr>
        <p:txBody>
          <a:bodyPr>
            <a:noAutofit/>
          </a:bodyPr>
          <a:lstStyle/>
          <a:p>
            <a:pPr lvl="2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sensitization</a:t>
            </a:r>
          </a:p>
          <a:p>
            <a:pPr lvl="2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how to early detect and manage bullying and </a:t>
            </a:r>
            <a:r>
              <a:rPr lang="en-US" sz="1400" dirty="0" err="1">
                <a:solidFill>
                  <a:srgbClr val="1F497D"/>
                </a:solidFill>
              </a:rPr>
              <a:t>cyberbullying</a:t>
            </a:r>
            <a:r>
              <a:rPr lang="en-US" sz="1400" dirty="0">
                <a:solidFill>
                  <a:srgbClr val="1F497D"/>
                </a:solidFill>
              </a:rPr>
              <a:t> situations</a:t>
            </a:r>
          </a:p>
          <a:p>
            <a:pPr lvl="2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how to involve students in the solution</a:t>
            </a:r>
          </a:p>
          <a:p>
            <a:pPr lvl="2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how to deal with targets, offenders and bystanders</a:t>
            </a:r>
          </a:p>
          <a:p>
            <a:pPr lvl="2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how to speak with parents</a:t>
            </a:r>
          </a:p>
          <a:p>
            <a:pPr lvl="2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what to avoid (</a:t>
            </a:r>
            <a:r>
              <a:rPr lang="en-US" sz="1400" dirty="0" err="1">
                <a:solidFill>
                  <a:srgbClr val="1F497D"/>
                </a:solidFill>
              </a:rPr>
              <a:t>maleficient</a:t>
            </a:r>
            <a:r>
              <a:rPr lang="en-US" sz="1400" dirty="0">
                <a:solidFill>
                  <a:srgbClr val="1F497D"/>
                </a:solidFill>
              </a:rPr>
              <a:t> solutions)</a:t>
            </a:r>
          </a:p>
          <a:p>
            <a:pPr lvl="2">
              <a:buFont typeface="Arial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when to notify the </a:t>
            </a:r>
            <a:r>
              <a:rPr lang="en-US" sz="1400" dirty="0" smtClean="0">
                <a:solidFill>
                  <a:srgbClr val="1F497D"/>
                </a:solidFill>
              </a:rPr>
              <a:t>police</a:t>
            </a:r>
            <a:endParaRPr lang="en-US" sz="1400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6" name="Picture 5" descr="Screen Shot 2014-11-15 at 6.09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40" y="8281"/>
            <a:ext cx="1187127" cy="684415"/>
          </a:xfrm>
          <a:prstGeom prst="rect">
            <a:avLst/>
          </a:prstGeom>
        </p:spPr>
      </p:pic>
      <p:pic>
        <p:nvPicPr>
          <p:cNvPr id="9" name="Picture 8" descr="kep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9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1-15 at 6.09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40" y="8281"/>
            <a:ext cx="1187127" cy="684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Product #3: Peer mentor program (TABBY Friends)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35280" cy="182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1x8 hours training for 14-15 </a:t>
            </a:r>
            <a:r>
              <a:rPr lang="en-US" sz="2400" dirty="0" err="1" smtClean="0"/>
              <a:t>y.o</a:t>
            </a:r>
            <a:r>
              <a:rPr lang="en-US" sz="2400" dirty="0" smtClean="0"/>
              <a:t>. students</a:t>
            </a:r>
          </a:p>
          <a:p>
            <a:r>
              <a:rPr lang="en-US" sz="2400" dirty="0" smtClean="0"/>
              <a:t>interactive games</a:t>
            </a:r>
          </a:p>
          <a:p>
            <a:r>
              <a:rPr lang="en-US" sz="2400" dirty="0" smtClean="0"/>
              <a:t>using the TABBY videos</a:t>
            </a:r>
          </a:p>
          <a:p>
            <a:r>
              <a:rPr lang="en-US" sz="2400" dirty="0" smtClean="0"/>
              <a:t>30 peer mentors trained (2011-2013)</a:t>
            </a:r>
          </a:p>
          <a:p>
            <a:r>
              <a:rPr lang="en-US" sz="2400" dirty="0" err="1" smtClean="0"/>
              <a:t>moduls</a:t>
            </a:r>
            <a:endParaRPr lang="en-US" sz="2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4077072"/>
            <a:ext cx="4464496" cy="2049091"/>
          </a:xfrm>
        </p:spPr>
        <p:txBody>
          <a:bodyPr>
            <a:noAutofit/>
          </a:bodyPr>
          <a:lstStyle/>
          <a:p>
            <a:pPr lvl="2"/>
            <a:r>
              <a:rPr lang="en-US" sz="1200" dirty="0">
                <a:solidFill>
                  <a:srgbClr val="1F497D"/>
                </a:solidFill>
              </a:rPr>
              <a:t>sensitization</a:t>
            </a:r>
          </a:p>
          <a:p>
            <a:pPr lvl="2"/>
            <a:r>
              <a:rPr lang="en-US" sz="1200" dirty="0">
                <a:solidFill>
                  <a:srgbClr val="1F497D"/>
                </a:solidFill>
              </a:rPr>
              <a:t>how to early detect and manage bullying and </a:t>
            </a:r>
            <a:r>
              <a:rPr lang="en-US" sz="1200" dirty="0" err="1">
                <a:solidFill>
                  <a:srgbClr val="1F497D"/>
                </a:solidFill>
              </a:rPr>
              <a:t>cyberbullying</a:t>
            </a:r>
            <a:r>
              <a:rPr lang="en-US" sz="1200" dirty="0">
                <a:solidFill>
                  <a:srgbClr val="1F497D"/>
                </a:solidFill>
              </a:rPr>
              <a:t> situations</a:t>
            </a:r>
          </a:p>
          <a:p>
            <a:pPr lvl="2"/>
            <a:r>
              <a:rPr lang="en-US" sz="1200" dirty="0">
                <a:solidFill>
                  <a:srgbClr val="1F497D"/>
                </a:solidFill>
              </a:rPr>
              <a:t>how to help students in need</a:t>
            </a:r>
          </a:p>
          <a:p>
            <a:pPr lvl="2"/>
            <a:r>
              <a:rPr lang="en-US" sz="1200" dirty="0">
                <a:solidFill>
                  <a:srgbClr val="1F497D"/>
                </a:solidFill>
              </a:rPr>
              <a:t>how to motivate peers to stand up for each other</a:t>
            </a:r>
          </a:p>
          <a:p>
            <a:pPr lvl="2"/>
            <a:r>
              <a:rPr lang="en-US" sz="1200" dirty="0">
                <a:solidFill>
                  <a:srgbClr val="1F497D"/>
                </a:solidFill>
              </a:rPr>
              <a:t>how to deal with targets, offenders and bystanders</a:t>
            </a:r>
          </a:p>
          <a:p>
            <a:pPr lvl="2"/>
            <a:r>
              <a:rPr lang="en-US" sz="1200" dirty="0">
                <a:solidFill>
                  <a:srgbClr val="1F497D"/>
                </a:solidFill>
              </a:rPr>
              <a:t>risky situations</a:t>
            </a:r>
          </a:p>
          <a:p>
            <a:pPr lvl="2"/>
            <a:r>
              <a:rPr lang="en-US" sz="1200" dirty="0">
                <a:solidFill>
                  <a:srgbClr val="1F497D"/>
                </a:solidFill>
              </a:rPr>
              <a:t>when it is necessary (a must) to tell an adult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Luxembourg 2015 | Partikat@gmail.com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7" name="Picture 6" descr="P5170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816424" cy="28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1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Survey results – the TABBY “</a:t>
            </a:r>
            <a:r>
              <a:rPr lang="en-US" sz="3600" dirty="0" err="1" smtClean="0">
                <a:solidFill>
                  <a:schemeClr val="tx2"/>
                </a:solidFill>
              </a:rPr>
              <a:t>specialities</a:t>
            </a:r>
            <a:r>
              <a:rPr lang="en-US" sz="3600" dirty="0" smtClean="0">
                <a:solidFill>
                  <a:schemeClr val="tx2"/>
                </a:solidFill>
              </a:rPr>
              <a:t>”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448272"/>
          </a:xfrm>
        </p:spPr>
        <p:txBody>
          <a:bodyPr>
            <a:normAutofit/>
          </a:bodyPr>
          <a:lstStyle/>
          <a:p>
            <a:r>
              <a:rPr lang="hu-HU" sz="2200" dirty="0"/>
              <a:t>Most of the answerers (59%) reported having been suffered some kind of </a:t>
            </a:r>
            <a:r>
              <a:rPr lang="hu-HU" sz="2200" dirty="0" smtClean="0"/>
              <a:t>cyberbullying at least 2 times in the last 4 months. School bullying has been suffered significantly less likely</a:t>
            </a:r>
          </a:p>
          <a:p>
            <a:r>
              <a:rPr lang="hu-HU" sz="2200" dirty="0"/>
              <a:t>O</a:t>
            </a:r>
            <a:r>
              <a:rPr lang="hu-HU" sz="2200" dirty="0" smtClean="0"/>
              <a:t>ffending was more likely admitted than being bullied (cyberbullying)</a:t>
            </a:r>
          </a:p>
          <a:p>
            <a:pPr marL="0" indent="0" algn="ctr">
              <a:buNone/>
            </a:pPr>
            <a:r>
              <a:rPr lang="hu-HU" sz="2200" dirty="0" smtClean="0">
                <a:solidFill>
                  <a:srgbClr val="FF0000"/>
                </a:solidFill>
              </a:rPr>
              <a:t>Risk factors</a:t>
            </a:r>
            <a:endParaRPr lang="hu-HU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60C7-D96B-4608-AD1A-C1206B48F1F6}" type="slidenum">
              <a:rPr lang="hu-HU" smtClean="0"/>
              <a:pPr/>
              <a:t>9</a:t>
            </a:fld>
            <a:endParaRPr lang="hu-H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3643"/>
              </p:ext>
            </p:extLst>
          </p:nvPr>
        </p:nvGraphicFramePr>
        <p:xfrm>
          <a:off x="1115616" y="3717032"/>
          <a:ext cx="693643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108"/>
                <a:gridCol w="1734108"/>
                <a:gridCol w="1734108"/>
                <a:gridCol w="173410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cybervictim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severe </a:t>
                      </a:r>
                      <a:r>
                        <a:rPr lang="en-US" sz="1600" dirty="0" err="1" smtClean="0"/>
                        <a:t>cyberbully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mild </a:t>
                      </a:r>
                      <a:r>
                        <a:rPr lang="en-US" sz="1600" dirty="0" err="1" smtClean="0"/>
                        <a:t>cyberbully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online popularity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spent</a:t>
                      </a:r>
                      <a:r>
                        <a:rPr lang="en-US" sz="1600" baseline="0" dirty="0" smtClean="0"/>
                        <a:t> online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academic achievement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school victim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school bully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Screen Shot 2014-11-15 at 6.09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40" y="8281"/>
            <a:ext cx="1187127" cy="68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1065</Words>
  <Application>Microsoft Macintosh PowerPoint</Application>
  <PresentationFormat>On-screen Show (4:3)</PresentationFormat>
  <Paragraphs>199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Office-téma</vt:lpstr>
      <vt:lpstr>The TABBY Program in Hungary j With financial support of the DAPHNE program of the European Union JLS/2009-2010/DAP/AG JUST/2011-2012/DAP/AG/3259</vt:lpstr>
      <vt:lpstr>TABBY in Internet www.tabby.eu</vt:lpstr>
      <vt:lpstr>What is bullying?</vt:lpstr>
      <vt:lpstr>PowerPoint Presentation</vt:lpstr>
      <vt:lpstr>Product #1: The TABBY toolkit  online questionnaire available for free </vt:lpstr>
      <vt:lpstr>Longitudinal data collection on kids’ risky activities</vt:lpstr>
      <vt:lpstr>Product #2: School staff training</vt:lpstr>
      <vt:lpstr>Product #3: Peer mentor program (TABBY Friends)</vt:lpstr>
      <vt:lpstr>Survey results – the TABBY “specialities”</vt:lpstr>
      <vt:lpstr>Testing the efficiency of the program – Tabby profiles</vt:lpstr>
      <vt:lpstr>Reasons why TABBY is innovative</vt:lpstr>
      <vt:lpstr>Reasons why TABBY is needed to continue in Hungary</vt:lpstr>
      <vt:lpstr>THANK YOU | 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Empirikus eredmények</dc:title>
  <dc:creator>Parti Katalin</dc:creator>
  <cp:lastModifiedBy>Katalin Parti</cp:lastModifiedBy>
  <cp:revision>223</cp:revision>
  <dcterms:created xsi:type="dcterms:W3CDTF">2012-11-19T13:12:10Z</dcterms:created>
  <dcterms:modified xsi:type="dcterms:W3CDTF">2015-12-09T13:16:58Z</dcterms:modified>
</cp:coreProperties>
</file>