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8" r:id="rId3"/>
    <p:sldId id="285" r:id="rId4"/>
    <p:sldId id="287" r:id="rId5"/>
    <p:sldId id="286" r:id="rId6"/>
    <p:sldId id="292" r:id="rId7"/>
    <p:sldId id="295" r:id="rId8"/>
    <p:sldId id="259" r:id="rId9"/>
    <p:sldId id="289" r:id="rId10"/>
    <p:sldId id="294" r:id="rId11"/>
    <p:sldId id="290" r:id="rId12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ekooij" initials="e" lastIdx="2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D09"/>
    <a:srgbClr val="008CDC"/>
    <a:srgbClr val="E98500"/>
    <a:srgbClr val="8989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Geen stijl, gee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22" y="-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accent1"/>
            </a:solidFill>
          </c:spPr>
          <c:dPt>
            <c:idx val="0"/>
            <c:bubble3D val="0"/>
            <c:spPr>
              <a:solidFill>
                <a:schemeClr val="accent1"/>
              </a:solidFill>
              <a:ln>
                <a:solidFill>
                  <a:srgbClr val="92D050"/>
                </a:solidFill>
              </a:ln>
            </c:spPr>
          </c:dPt>
          <c:dPt>
            <c:idx val="1"/>
            <c:bubble3D val="0"/>
            <c:spPr>
              <a:solidFill>
                <a:srgbClr val="92D050"/>
              </a:solidFill>
              <a:ln>
                <a:solidFill>
                  <a:srgbClr val="92D050"/>
                </a:solidFill>
              </a:ln>
            </c:spPr>
          </c:dPt>
          <c:cat>
            <c:strRef>
              <c:f>Sheet1!$A$2:$A$3</c:f>
              <c:strCache>
                <c:ptCount val="2"/>
                <c:pt idx="0">
                  <c:v>Onvoldoende (&lt;=5)</c:v>
                </c:pt>
                <c:pt idx="1">
                  <c:v>Voldoende (&gt;5)</c:v>
                </c:pt>
              </c:strCache>
            </c:strRef>
          </c:cat>
          <c:val>
            <c:numRef>
              <c:f>Sheet1!$B$2:$B$3</c:f>
              <c:numCache>
                <c:formatCode>_(* #,##0.00_);_(* \(#,##0.00\);_(* "-"??_);_(@_)</c:formatCode>
                <c:ptCount val="2"/>
                <c:pt idx="0">
                  <c:v>76.819999999999993</c:v>
                </c:pt>
                <c:pt idx="1">
                  <c:v>23.180000000000007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nl-NL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666666666666668E-2"/>
          <c:y val="0"/>
          <c:w val="0.96666666666666667"/>
          <c:h val="0.7775175930015793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tx2"/>
            </a:solidFill>
            <a:ln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val>
            <c:numRef>
              <c:f>Sheet1!$B$2:$B$6</c:f>
              <c:numCache>
                <c:formatCode>_ * #,##0_ ;_ * \-#,##0_ ;_ * "-"??_ ;_ @_ </c:formatCode>
                <c:ptCount val="5"/>
                <c:pt idx="0">
                  <c:v>111</c:v>
                </c:pt>
                <c:pt idx="1">
                  <c:v>79</c:v>
                </c:pt>
                <c:pt idx="2">
                  <c:v>261</c:v>
                </c:pt>
                <c:pt idx="3">
                  <c:v>8</c:v>
                </c:pt>
                <c:pt idx="4">
                  <c:v>76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Column1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Sheet1!$A$2:$A$6</c15:sqref>
                        </c15:formulaRef>
                      </c:ext>
                    </c:extLst>
                    <c:strCache>
                      <c:ptCount val="5"/>
                      <c:pt idx="0">
                        <c:v>1-2</c:v>
                      </c:pt>
                      <c:pt idx="1">
                        <c:v>3-4</c:v>
                      </c:pt>
                      <c:pt idx="2">
                        <c:v>5-6</c:v>
                      </c:pt>
                      <c:pt idx="3">
                        <c:v>7-8</c:v>
                      </c:pt>
                      <c:pt idx="4">
                        <c:v>9-10</c:v>
                      </c:pt>
                    </c:strCache>
                  </c:strRef>
                </c15:cat>
              </c15:filteredCategoryTitle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2"/>
        <c:axId val="58164352"/>
        <c:axId val="58183680"/>
      </c:barChart>
      <c:catAx>
        <c:axId val="58164352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one"/>
        <c:crossAx val="58183680"/>
        <c:crosses val="autoZero"/>
        <c:auto val="1"/>
        <c:lblAlgn val="ctr"/>
        <c:lblOffset val="100"/>
        <c:noMultiLvlLbl val="0"/>
      </c:catAx>
      <c:valAx>
        <c:axId val="58183680"/>
        <c:scaling>
          <c:orientation val="minMax"/>
        </c:scaling>
        <c:delete val="1"/>
        <c:axPos val="l"/>
        <c:numFmt formatCode="_ * #,##0_ ;_ * \-#,##0_ ;_ * &quot;-&quot;??_ ;_ @_ " sourceLinked="1"/>
        <c:majorTickMark val="out"/>
        <c:minorTickMark val="none"/>
        <c:tickLblPos val="none"/>
        <c:crossAx val="5816435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nl-NL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249C60-A38A-49A9-A2D8-261FBA74B3A6}" type="datetimeFigureOut">
              <a:rPr lang="nl-NL" smtClean="0"/>
              <a:pPr/>
              <a:t>10-12-2015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A92F52-44B4-4D12-95FE-12BA4F2E270A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34956173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D3233-B5D9-442D-B5FD-7180161BA55B}" type="datetimeFigureOut">
              <a:rPr lang="nl-NL" smtClean="0"/>
              <a:pPr/>
              <a:t>10-12-2015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B46BEE-52E2-42F3-B895-B0D9DE8B0DE4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39706258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46BEE-52E2-42F3-B895-B0D9DE8B0DE4}" type="slidenum">
              <a:rPr lang="nl-NL" smtClean="0"/>
              <a:pPr/>
              <a:t>1</a:t>
            </a:fld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A7167C7F-94A0-4BA6-8C35-F2F24DDB0568}" type="datetime1">
              <a:rPr lang="nl-NL" smtClean="0"/>
              <a:pPr/>
              <a:t>10-12-2015</a:t>
            </a:fld>
            <a:endParaRPr lang="nl-NL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46BEE-52E2-42F3-B895-B0D9DE8B0DE4}" type="slidenum">
              <a:rPr lang="nl-NL" smtClean="0"/>
              <a:pPr/>
              <a:t>10</a:t>
            </a:fld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96F1B86F-2F2A-4C3F-AA6E-2168F38B407E}" type="datetime1">
              <a:rPr lang="nl-NL" smtClean="0"/>
              <a:pPr/>
              <a:t>10-12-2015</a:t>
            </a:fld>
            <a:endParaRPr lang="nl-NL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46BEE-52E2-42F3-B895-B0D9DE8B0DE4}" type="slidenum">
              <a:rPr lang="nl-NL" smtClean="0"/>
              <a:pPr/>
              <a:t>11</a:t>
            </a:fld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96F1B86F-2F2A-4C3F-AA6E-2168F38B407E}" type="datetime1">
              <a:rPr lang="nl-NL" smtClean="0"/>
              <a:pPr/>
              <a:t>10-12-2015</a:t>
            </a:fld>
            <a:endParaRPr lang="nl-N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46BEE-52E2-42F3-B895-B0D9DE8B0DE4}" type="slidenum">
              <a:rPr lang="nl-NL" smtClean="0"/>
              <a:pPr/>
              <a:t>2</a:t>
            </a:fld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DF8E4519-6710-4C63-85D6-A89F603FD2DB}" type="datetime1">
              <a:rPr lang="nl-NL" smtClean="0"/>
              <a:pPr/>
              <a:t>10-12-2015</a:t>
            </a:fld>
            <a:endParaRPr lang="nl-N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46BEE-52E2-42F3-B895-B0D9DE8B0DE4}" type="slidenum">
              <a:rPr lang="nl-NL" smtClean="0"/>
              <a:pPr/>
              <a:t>3</a:t>
            </a:fld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DF8E4519-6710-4C63-85D6-A89F603FD2DB}" type="datetime1">
              <a:rPr lang="nl-NL" smtClean="0"/>
              <a:pPr/>
              <a:t>10-12-2015</a:t>
            </a:fld>
            <a:endParaRPr lang="nl-N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46BEE-52E2-42F3-B895-B0D9DE8B0DE4}" type="slidenum">
              <a:rPr lang="nl-NL" smtClean="0"/>
              <a:pPr/>
              <a:t>4</a:t>
            </a:fld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DF8E4519-6710-4C63-85D6-A89F603FD2DB}" type="datetime1">
              <a:rPr lang="nl-NL" smtClean="0"/>
              <a:pPr/>
              <a:t>10-12-2015</a:t>
            </a:fld>
            <a:endParaRPr lang="nl-NL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46BEE-52E2-42F3-B895-B0D9DE8B0DE4}" type="slidenum">
              <a:rPr lang="nl-NL" smtClean="0"/>
              <a:pPr/>
              <a:t>5</a:t>
            </a:fld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DF8E4519-6710-4C63-85D6-A89F603FD2DB}" type="datetime1">
              <a:rPr lang="nl-NL" smtClean="0"/>
              <a:pPr/>
              <a:t>10-12-2015</a:t>
            </a:fld>
            <a:endParaRPr lang="nl-NL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>
          <a:xfrm>
            <a:off x="3884463" y="8685878"/>
            <a:ext cx="2972004" cy="456704"/>
          </a:xfrm>
          <a:prstGeom prst="rect">
            <a:avLst/>
          </a:prstGeom>
        </p:spPr>
        <p:txBody>
          <a:bodyPr lIns="84408" tIns="42204" rIns="84408" bIns="42204"/>
          <a:lstStyle/>
          <a:p>
            <a:fld id="{93BAB81E-59E5-497E-A9DA-40D5ABD01266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6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idx="1"/>
          </p:nvPr>
        </p:nvSpPr>
        <p:spPr/>
        <p:txBody>
          <a:bodyPr lIns="84408" tIns="42204" rIns="84408" bIns="42204"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442623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AB81E-59E5-497E-A9DA-40D5ABD01266}" type="slidenum">
              <a:rPr lang="en-US" smtClean="0"/>
              <a:t>7</a:t>
            </a:fld>
            <a:endParaRPr lang="en-US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950255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46BEE-52E2-42F3-B895-B0D9DE8B0DE4}" type="slidenum">
              <a:rPr lang="nl-NL" smtClean="0"/>
              <a:pPr/>
              <a:t>8</a:t>
            </a:fld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96F1B86F-2F2A-4C3F-AA6E-2168F38B407E}" type="datetime1">
              <a:rPr lang="nl-NL" smtClean="0"/>
              <a:pPr/>
              <a:t>10-12-2015</a:t>
            </a:fld>
            <a:endParaRPr lang="nl-NL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46BEE-52E2-42F3-B895-B0D9DE8B0DE4}" type="slidenum">
              <a:rPr lang="nl-NL" smtClean="0"/>
              <a:pPr/>
              <a:t>9</a:t>
            </a:fld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96F1B86F-2F2A-4C3F-AA6E-2168F38B407E}" type="datetime1">
              <a:rPr lang="nl-NL" smtClean="0"/>
              <a:pPr/>
              <a:t>10-12-2015</a:t>
            </a:fld>
            <a:endParaRPr lang="nl-N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F7CD9-5299-4BC1-BC02-20CBE3CF3FFC}" type="datetime4">
              <a:rPr lang="nl-NL" smtClean="0"/>
              <a:pPr/>
              <a:t>10 december 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AC8B9-CA2C-429B-8711-92EED9E428FD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06DB7-8059-415A-AE56-91FDE67A77DA}" type="datetime4">
              <a:rPr lang="nl-NL" smtClean="0"/>
              <a:pPr/>
              <a:t>10 december 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AC8B9-CA2C-429B-8711-92EED9E428FD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41000-A285-436A-AF17-D9A0A9D49DDF}" type="datetime4">
              <a:rPr lang="nl-NL" smtClean="0"/>
              <a:pPr/>
              <a:t>10 december 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AC8B9-CA2C-429B-8711-92EED9E428FD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&amp; Subtitl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04800"/>
            <a:ext cx="8229600" cy="609600"/>
          </a:xfrm>
        </p:spPr>
        <p:txBody>
          <a:bodyPr vert="horz" lIns="91435" tIns="45718" rIns="91435" bIns="45718" rtlCol="0" anchor="ctr">
            <a:noAutofit/>
          </a:bodyPr>
          <a:lstStyle>
            <a:lvl1pPr>
              <a:defRPr lang="en-US" b="0" spc="-150">
                <a:solidFill>
                  <a:schemeClr val="bg1"/>
                </a:solidFill>
                <a:effectLst>
                  <a:outerShdw dist="38100" dir="2700000" algn="ctr" rotWithShape="0">
                    <a:srgbClr val="000000">
                      <a:alpha val="15000"/>
                    </a:srgbClr>
                  </a:outerShdw>
                </a:effectLst>
                <a:latin typeface="Max-Light" pitchFamily="50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1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916715"/>
            <a:ext cx="8229600" cy="466725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None/>
              <a:defRPr sz="2000" b="0" spc="0">
                <a:solidFill>
                  <a:schemeClr val="tx1"/>
                </a:solidFill>
                <a:latin typeface="Max-Light" pitchFamily="50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4" name="TextBox 14"/>
          <p:cNvSpPr txBox="1"/>
          <p:nvPr userDrawn="1"/>
        </p:nvSpPr>
        <p:spPr>
          <a:xfrm>
            <a:off x="3199270" y="6365557"/>
            <a:ext cx="3651952" cy="369328"/>
          </a:xfrm>
          <a:prstGeom prst="rect">
            <a:avLst/>
          </a:prstGeom>
          <a:noFill/>
        </p:spPr>
        <p:txBody>
          <a:bodyPr wrap="none" lIns="91435" tIns="45718" rIns="91435" bIns="45718" rtlCol="0">
            <a:spAutoFit/>
          </a:bodyPr>
          <a:lstStyle/>
          <a:p>
            <a:pPr defTabSz="914353" rtl="0"/>
            <a:r>
              <a:rPr lang="en-US" sz="1000" kern="1200" dirty="0" smtClean="0">
                <a:solidFill>
                  <a:prstClr val="white"/>
                </a:solidFill>
                <a:latin typeface="Max-Light" pitchFamily="50" charset="0"/>
              </a:rPr>
              <a:t>www.threadstone.eu</a:t>
            </a:r>
          </a:p>
          <a:p>
            <a:pPr defTabSz="914353" rtl="0"/>
            <a:r>
              <a:rPr lang="en-US" sz="800" kern="1200" dirty="0" smtClean="0">
                <a:solidFill>
                  <a:prstClr val="white"/>
                </a:solidFill>
                <a:latin typeface="Max-Light" pitchFamily="50" charset="0"/>
              </a:rPr>
              <a:t>Phone: +31(0) 850 60 70 00 | e-mail</a:t>
            </a:r>
            <a:r>
              <a:rPr lang="ru-RU" sz="800" kern="1200" dirty="0" smtClean="0">
                <a:solidFill>
                  <a:prstClr val="white"/>
                </a:solidFill>
              </a:rPr>
              <a:t>:</a:t>
            </a:r>
            <a:r>
              <a:rPr lang="en-US" sz="800" kern="1200" dirty="0" smtClean="0">
                <a:solidFill>
                  <a:prstClr val="white"/>
                </a:solidFill>
                <a:latin typeface="Max-Light" pitchFamily="50" charset="0"/>
              </a:rPr>
              <a:t> info@threadstone.eu</a:t>
            </a:r>
            <a:endParaRPr lang="en-US" sz="800" kern="1200" dirty="0">
              <a:solidFill>
                <a:prstClr val="white"/>
              </a:solidFill>
              <a:latin typeface="Max-Light" pitchFamily="50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72764"/>
            <a:ext cx="1447800" cy="678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617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721A4-C1DC-487C-B342-8DE27F2C0896}" type="datetime4">
              <a:rPr lang="nl-NL" smtClean="0"/>
              <a:pPr/>
              <a:t>10 december 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AC8B9-CA2C-429B-8711-92EED9E428FD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9F66A-FEAC-425F-AE76-79378C78DCA1}" type="datetime4">
              <a:rPr lang="nl-NL" smtClean="0"/>
              <a:pPr/>
              <a:t>10 december 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AC8B9-CA2C-429B-8711-92EED9E428FD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80E91-84AF-4E56-8DFF-C34A3F8C8286}" type="datetime4">
              <a:rPr lang="nl-NL" smtClean="0"/>
              <a:pPr/>
              <a:t>10 december 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AC8B9-CA2C-429B-8711-92EED9E428FD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82731-FF32-4DB2-8265-D958258BA545}" type="datetime4">
              <a:rPr lang="nl-NL" smtClean="0"/>
              <a:pPr/>
              <a:t>10 december 2015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AC8B9-CA2C-429B-8711-92EED9E428FD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4F30A-5464-4683-B3F7-204E946DEAEA}" type="datetime4">
              <a:rPr lang="nl-NL" smtClean="0"/>
              <a:pPr/>
              <a:t>10 december 2015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AC8B9-CA2C-429B-8711-92EED9E428FD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C3A48-C6A9-4AE8-9123-29AAA85F9D2B}" type="datetime4">
              <a:rPr lang="nl-NL" smtClean="0"/>
              <a:pPr/>
              <a:t>10 december 2015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AC8B9-CA2C-429B-8711-92EED9E428FD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0701-0759-4250-A745-D10843884E31}" type="datetime4">
              <a:rPr lang="nl-NL" smtClean="0"/>
              <a:pPr/>
              <a:t>10 december 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AC8B9-CA2C-429B-8711-92EED9E428FD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73738-57E4-4592-A1C8-80F4EDF1D190}" type="datetime4">
              <a:rPr lang="nl-NL" smtClean="0"/>
              <a:pPr/>
              <a:t>10 december 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AC8B9-CA2C-429B-8711-92EED9E428FD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ED065-D2D1-4611-A13E-C5C98C29101C}" type="datetime4">
              <a:rPr lang="nl-NL" smtClean="0"/>
              <a:pPr/>
              <a:t>10 december 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5AC8B9-CA2C-429B-8711-92EED9E428FD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11.png"/><Relationship Id="rId5" Type="http://schemas.openxmlformats.org/officeDocument/2006/relationships/image" Target="../media/image6.png"/><Relationship Id="rId10" Type="http://schemas.openxmlformats.org/officeDocument/2006/relationships/image" Target="../media/image10.png"/><Relationship Id="rId4" Type="http://schemas.openxmlformats.org/officeDocument/2006/relationships/image" Target="../media/image5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D0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1" descr="MKB_ALG_Whit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0481" y="230060"/>
            <a:ext cx="1708223" cy="1245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23849" y="1989138"/>
            <a:ext cx="8640000" cy="1871910"/>
          </a:xfrm>
        </p:spPr>
        <p:txBody>
          <a:bodyPr lIns="18000" anchor="t">
            <a:normAutofit fontScale="90000"/>
          </a:bodyPr>
          <a:lstStyle/>
          <a:p>
            <a:pPr algn="l"/>
            <a:r>
              <a:rPr lang="nl-NL" sz="31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Campaign</a:t>
            </a:r>
            <a:r>
              <a:rPr lang="nl-NL" sz="31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: “Veilig </a:t>
            </a:r>
            <a:r>
              <a:rPr lang="nl-NL" sz="31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zakelijk internetten”</a:t>
            </a:r>
            <a:r>
              <a:rPr lang="nl-NL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nl-NL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nl-NL" sz="1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nl-NL" sz="1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nl-NL" sz="6000" b="1" dirty="0" err="1" smtClean="0">
                <a:solidFill>
                  <a:srgbClr val="FFFFFF"/>
                </a:solidFill>
                <a:latin typeface="+mn-lt"/>
                <a:ea typeface="Proxima Nova Bold"/>
                <a:cs typeface="Proxima Nova Bold"/>
                <a:sym typeface="Proxima Nova Bold"/>
              </a:rPr>
              <a:t>To</a:t>
            </a:r>
            <a:r>
              <a:rPr lang="nl-NL" sz="6000" b="1" dirty="0" smtClean="0">
                <a:solidFill>
                  <a:srgbClr val="FFFFFF"/>
                </a:solidFill>
                <a:latin typeface="+mn-lt"/>
                <a:ea typeface="Proxima Nova Bold"/>
                <a:cs typeface="Proxima Nova Bold"/>
                <a:sym typeface="Proxima Nova Bold"/>
              </a:rPr>
              <a:t> </a:t>
            </a:r>
            <a:r>
              <a:rPr lang="nl-NL" sz="6000" b="1" dirty="0">
                <a:solidFill>
                  <a:srgbClr val="FFFFFF"/>
                </a:solidFill>
                <a:latin typeface="+mn-lt"/>
                <a:ea typeface="Proxima Nova Bold"/>
                <a:cs typeface="Proxima Nova Bold"/>
                <a:sym typeface="Proxima Nova Bold"/>
              </a:rPr>
              <a:t>make entrepreneurs </a:t>
            </a:r>
            <a:r>
              <a:rPr lang="nl-NL" sz="6000" b="1" dirty="0" err="1">
                <a:solidFill>
                  <a:srgbClr val="FFFFFF"/>
                </a:solidFill>
                <a:latin typeface="+mn-lt"/>
                <a:ea typeface="Proxima Nova Bold"/>
                <a:cs typeface="Proxima Nova Bold"/>
                <a:sym typeface="Proxima Nova Bold"/>
              </a:rPr>
              <a:t>aware</a:t>
            </a:r>
            <a:r>
              <a:rPr lang="nl-NL" sz="6000" b="1" dirty="0">
                <a:solidFill>
                  <a:srgbClr val="FFFFFF"/>
                </a:solidFill>
                <a:latin typeface="+mn-lt"/>
                <a:ea typeface="Proxima Nova Bold"/>
                <a:cs typeface="Proxima Nova Bold"/>
                <a:sym typeface="Proxima Nova Bold"/>
              </a:rPr>
              <a:t> of cybercrime</a:t>
            </a:r>
            <a:r>
              <a:rPr lang="nl-NL" sz="4800" dirty="0">
                <a:solidFill>
                  <a:srgbClr val="FFFFFF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/>
            </a:r>
            <a:br>
              <a:rPr lang="nl-NL" sz="4800" dirty="0">
                <a:solidFill>
                  <a:srgbClr val="FFFFFF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</a:br>
            <a:endParaRPr lang="nl-NL" sz="4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323851" y="4893718"/>
            <a:ext cx="8640000" cy="1415008"/>
          </a:xfrm>
        </p:spPr>
        <p:txBody>
          <a:bodyPr lIns="28800">
            <a:normAutofit/>
          </a:bodyPr>
          <a:lstStyle/>
          <a:p>
            <a:pPr algn="l"/>
            <a:r>
              <a:rPr lang="nl-NL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Ellen Jacobs, projectmanager </a:t>
            </a:r>
            <a:r>
              <a:rPr lang="nl-NL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MKB-Nederland</a:t>
            </a:r>
          </a:p>
          <a:p>
            <a:pPr algn="l"/>
            <a:r>
              <a:rPr lang="nl-NL" sz="1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Luxembourg, December 17, 2015</a:t>
            </a:r>
            <a:endParaRPr lang="nl-NL" sz="1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" name="Straight Connector 14"/>
          <p:cNvCxnSpPr>
            <a:cxnSpLocks noChangeShapeType="1"/>
          </p:cNvCxnSpPr>
          <p:nvPr/>
        </p:nvCxnSpPr>
        <p:spPr bwMode="auto">
          <a:xfrm rot="10800000">
            <a:off x="8099996" y="6308725"/>
            <a:ext cx="935037" cy="0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/>
            <a:tailEnd/>
          </a:ln>
        </p:spPr>
      </p:cxnSp>
      <p:cxnSp>
        <p:nvCxnSpPr>
          <p:cNvPr id="8" name="Straight Connector 14"/>
          <p:cNvCxnSpPr>
            <a:cxnSpLocks noChangeShapeType="1"/>
          </p:cNvCxnSpPr>
          <p:nvPr/>
        </p:nvCxnSpPr>
        <p:spPr bwMode="auto">
          <a:xfrm flipH="1">
            <a:off x="323851" y="6308725"/>
            <a:ext cx="7920557" cy="0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/>
            <a:tailEnd/>
          </a:ln>
        </p:spPr>
      </p:cxnSp>
      <p:sp>
        <p:nvSpPr>
          <p:cNvPr id="60418" name="AutoShape 2" descr="data:image/jpeg;base64,/9j/4AAQSkZJRgABAQAAAQABAAD/2wCEAAkGBxMSEhUTExIWFRIWFxgWFxcXFhcVFxgVGxcXGBcXFxcYHSggGBolHRUVIjEiJSkrLi4uFx8zODMtNygtLisBCgoKDg0OFQ8PFS0ZFRkrLSstKy0rKystKy0rKy0tLSsrLS03Li0rNystLS03KystLS03LSstLS03LSstLSs3K//AABEIAR0AsQMBIgACEQEDEQH/xAAcAAABBAMBAAAAAAAAAAAAAAAAAQIDBwQGCAX/xABGEAABAgMFBQUFBAcHBAMAAAABAAIDESEEEjFBUQUGImFxBxMygZFCobHB0SNSYvAUU3KCkuHxM0Njc6KywggVFrMXNKP/xAAXAQEBAQEAAAAAAAAAAAAAAAAAAQID/8QAGBEBAQEBAQAAAAAAAAAAAAAAAAERURL/2gAMAwEAAhEDEQA/ALxQhCAQhCAQkWh77b792HQbK4GKDddEpJpza2dCZYnLrgG5W/aUGAJxYjWDK8QCegxPktM2p2mwRSzw3RSQTedNjRLOXiPuVX2+1OeXPLnRHUY1ziXEk4mZ/NFFGiAF4pNoDakk+g6haxNe/b98bbHkXxiwVN2G7u2yywqcsSV5bNuWg3T+kxqz/vInPnXBYRMnACdGyo2U6gZ9MVjNcZQ6UniXUxNKKoz37YtDgCbRF4XEViuwn15rGjbQiuvNMaIcxxPIn1J6LHaZ3hTUSBOLZYlQl07pM8BO8aVoaBFSOtTiBee5wNHAvMvT3qewbYj2czhR4kOR9l5APVuB9FgTEi2fOg8imF5k0yNPyfkoN62d2q26GQIghxh+Jt13S8yQn5FbhsTtZssVzWx4boBd7RIfDB5uEi30kqSeThXUYJl7LWo6qDrFjwQCCCDUEVBGoKcue9yO0GNYSIbwYtlOMP2mHMwycP2TTor12LtiDa4TY0CIHwzmMQc2uGLXDQqKz0IQgEIQgEIQgEIQgEhKR7wASTICpJoANSqt343yMadns5IhF11zxQvAq4DRuXPogyt+N+fFBszuEA95FbnkGsOhrxemqrwEjmGNLjnxH4Z+qSd+7hxunLHgbgFBaYhLNO8frKYnLAcgtoVg/swSKhzyCc+nmowQWulOr8hKk2jHyThEnEccAGSADdeZ6LFaTdhi681byEpkojKc37QggkAN8Tpe0SsMP4WyLBIjCp8ZUt3jdwjBtSZnFYodKF4hQnAVo4FBNEdNxq40ypgfosY0a4UEicTMyxCkiVe3xGZI0xE1CRIuFB4TWplggV0c3gQTXQSxElHI1BBNMzpikeSWym4yJGmFQkjGoddkKZ6hQRuNBMCYpjomE4ylqnAymKCddcKJneUBnywyRQ9w+eK9LdzeG0WGL3tnfI+001Y9v3Xtz64heU53u5ZJJ/XBQdP7m7zQ9oWcRWC68cMSHOZY/GXMHEFe8uYtyN6n7PtLYorCdJsVn3oc8R+JtSPTNdLWK1sjQ2xIbg6G9oc1wwIImCoqdCEIBCEIBCFqfaBvH+iwe7YZRogMvwswLuuQ68kGqb/b0mNEdZ4bvsGE3rs5xHNxmc2h1JZyWkRXETnk2Q1BdXBOlLh1k3TGrlGHF1ADIxMpYD+i2yZFfdJxkxktBX+igcZGE2lK4Xsv5ojnhiOk0TdKpnhIUQXnvBxEyDvC3kgb3hlFmXZASEh4T6KKJ/diTvZxdyyCRxMoh48Tnyz5psVlYcmmU2ip5KBWHjPCKNGJr4lFEi8DheGL6AdM05zeN0g3w5nCqgLuE8WbpyGqAe4ktJmRNvioMEjzJ+IHCcKmhSRatbRxo3HDGSHtk8YNq4Uqga2ZveI1B0xxUR8AoKTGOhT2GZOJ4QdMExrKESArmdUDXxOIVA6DUKO9QiZ9E5zqNIImPkUjyJ4kz/qoprnYY1CYDyPqiVMDjqgjogFZ/Y5vn3MQWGM77GISYTjQMiH2P2XGZH4v2lWEhySXvqg7BQtC7KN8/wBOgdzFdO1QQA4n+8Zg2JzNJO51zC31RQhCEGJtS3sgQnxYhk1gmeegHMmnmqM2vtB9pjvjRPE4tEp0aMQ0cgFs/aRt7vovcMM4UM1l7UTCekhOXqtOeceV40/hpotRKivTkRnfdSvIVOCjwuZSaTUyMznLzRFFHDRgFTTXBQP8ZqKNGU5Vy1VRA9/BiKuJo2ftZpZziklzzJrsBLVNiA3GC/7UzIfiz5pXkCJ43eF+XMoIpC4/xVcfgmRmg3OF2LcShwF19X4nz4VG8AtZ4z4VA9reIi57Luvi/kkDpBwmGi9UATlMILR3krp8LhMms1EwyDsG1HM1CCF0ScMAFxp0z+CWOZOBEm1GFckhcTD9o0PIUKbFIEsB4cKlAonfGLqOGmqbk7AeE1xT3O4xQkTONKFRNFSLo8Jx5KBC+kpjE5clGTganD6KRj/FWVQaBRuM2+0ZT+qBDiRL1PNNAww0TnY0HrzCjPUIpQfigpcTnh0TSEHsbobdNhtcK0DwtddiDWESBEHMyqObQuqIMUPaHNILXAEEYEETBC4/BV89iG8Xf2V1leftLOeHUwXeH+Ezb0uqEWUhCEVQu0IcojhoZTnkCF59odiP2RWlSZnBert2kaIPxOphmfovFdUebaAT9eS1GUFoiTD6irgKAmg+VUxsYhz8ZyybzqQnPcZAC8JxMgNR6prnm9EnewHnWnRUY748msEzlg3mjvZxD9oZ3XZUzokbE4WVdllTEpHxftDxZO9migiMTheb7sdMaZKGJEmxvE72aaVxUsOOZP46XhllLJRRov2Y48gKCRoUU57Rf8Lj4pa4Uoo4MxeoG+A8Rr1TosQXmkudjl0zUUMHi4Z0aZnGhRDSZtkXk+KgSRRJooBRtUriZGbqzdQKOI3hBuyoKk8yoHRfEJkurhhkmgSdgPaFSnRzMg1NW8skjxJwoBxGpM0EYfjWVBgJ5phBqBMiZQ13PI4D4oAxnPEZyRTCKNMhlmidT8khPCMM/ilcais/KSBAkKSWNPUoKA/mt+7FbXc2oxv6yHFYOt3vPhDK0Ca2LcG091tGyPOUZo/jnD/5oOpEIQoqjN5mn9Jiyx7x+n3ivDdOcpuFdQMG4r296mAWmMD+seP9RXhOkJYcqYcNOq0yxmumGYTL5jiynloopnjx9kSaZnHNKHyDMKOxl+LPRRvitm/92UqHxII4kSTBN5EsiMwfgAporiXg8MnTxzm2fzWLFJ7sVImXUNcwliuJc03QRQnLASwQOguNaNJ4TKeGSgN65LhpeE9JSKaDK8LkuHWtE0ChmzPXUZoHxojgGm80DhM9ckyI+ZIJLqOEm4Dmo3zLRwVkc6UOKcZgg0bz6tUCOMpiYaJ4Zyupjm8AkPZxJn5pWnGoInjn4VG4cAwAunOuKB9oI1J8ONAmxPFgBxZmabaHT1wbjgmF8yJCs56oov8A+04Jrc86jFIXSxcBkkIH3poEnTLNDjQY5IIpQpj8JEIHEVTQnOOCb9UAPosuwRSx7H5tc13oQfksQKeAKqDqj/yCHofRCwf0X8I9AlUVW2/MMi2R8hfn6yPzWtF9RU4jQjCS2jf5x/S49772VKXRd90lqNrJkek9JSORzoVtljPfw4u4X4dZEdVkWDZkWM+5DhGNFIncYKgauOAyWDFiAPMpCl7GZn+Srz7J9jQoNhZGYb8W0DvIj851AhjQNqOszmpVV9ZOznacWU2QoI/HEBI8mBy9f/4jtNyZtkPvNBDdd/inP3K30KK5+2x2ebQghxMBsVgBJdBcHGWt0ycegBWmuZjKdDXUeS6zWp73bg2W3Avl3VoyisAmTl3jcHjrXmg5zGHtYn3oBExrShwnnNexvZsC0WCKYMWUzxNe3wxG4TbPPUZe9eE6d0chP0KqHF+OGI8uSgMScgAJ185pGAkmVNStv3G3BtG0DeE4VmnxRiKu1bCafEeeA54INZsNgix4jYUGG+LFdgxomfPIDmZBWzu32NTa19ujODsTBgkADk6IRMn9mXVWTu3uzZrDD7uzwg2fidi951e/E/AZL2FFeDsbcywWUSg2WGJiRc4d489XvmSsTanZ3s2PMusjGuPtQ5wj/oIB8wtpQgqfavYjAdM2e0xIZyDwHj1Ej8VV29u6Vp2dEuR2TY7wRW1hv5A+y78Jr1xXVK0jtg2tDgbOiMe0OdHPdMaROpBJfyugEg6yQc3zqkHzQ7FIMkQ5oXobGgGJGhMGL4jGjq5wHzXntW29l9j73adlbKgeXnoxjnD3geqDpT9GahTIRVR9qMK7a5yo+G13xb/xVfxCfzTGhkrR7X4MjBfyc0+RafmVV8ZuUsQc5YGiqV5kcS/dpkaK4ewzat+zRbMTWC++0f4cSv8AvD/VVHGE7pOYkcMlnbrbajWGOI0IicpOafC9hPhdLoK5FB02heDurvVBtzJsN2IBxwieJp5febzHuXvKKEIXhby71QLE37Q3okptht8R0J+6OZ96CLfjd2DbrM5kVwYWTeyKad24DEn7pwI08lzRGhGd2VZypMg8xMYLfN6d7bRbDJ5uwp/2bTJg0mfbd19y1KMSCRerkPzgkSti7Kth2O1Wkw7W43hxQ4JEmRpY3nZy+5SdcQCuhYUMNAa0ANAkABIAZADILkpl5rphxvAzBaZEOxBBFQVbe63a6A1sO2Q3EgAd8ziJym9lK6lvogt1C16Bvxs5+Ftgif3nhh9HSXowNt2Z/gtMF37MRh+BRXoIWNFt8JovOisa3UvaB6zWu7U7RdnwMY/eHSE0xPeOH3oNh2lb4cCE+NFeGQ2Auc44AfM8lzTv/va/aNo7wgtgsm2DD+6zNzvxukCdKDJel2i7+P2i4MY0w7MwzbDJq9334kqUybWXXDRyKoiNLolkgIFarO7BrJetsWJ+rgn1e9o+DXKsgFbf/T8z7a1n/DhD1c/6BBdaEIRWj9rMEGywzmInxa76BVA6pbWl45/AetVeu/8AZe8sMXVsn+hr7iVRUXED8Qwxw5qxKxIsrjuTqV5KK0PkBqQBgczhpknxvC6U/FLEfkpkfxMExzrkiMuxWt8BwcxxDmkkEEtcDnIioWzWHtLtsISdED/8xgd6lsifVaXBi8ZLcmk66yxTGxKOJ1lrQD6pVb1tDtOtsUANLWTpOEwtPq8uI8lq9rtT4ryYhdMmpJJJ1Lia4SWEHyl4hIE4Zy+pSd5QcR8WfUCZ5Imi0PaWniNMhrWo1UUeWTSdScahPeZh/FSYwFcDQclC+7w8Tpyb9Cgxw2RNC3A/1TJUoDiU90qniJlj0P0TDSci7E5ckU6+4GU/VHenQUTb/MefRMaaYaYHkoJjFccvVRRIjjmAmE9cvokLulECFufTNIRVL/TBBwz/AKIGISlNKBQVcn/T7D/+27/KH/sPzVNtV39gEP7C0u1iMHo0/VCLXQhCKx9o2fvIUSH99jm+oIXOm0GFrpZhwB9SF0mufd+LH3dtjtyES8Bycbw5yk5ErW4h4SBPx6dPcnRG/aiU5CeMm4D+Sijyll4jPEZjJNe4d47DwmkyVUICJunLIVr8FE1/Biak4NliZURDfR9faGA5HVKXG7Dx9nP8SCRzuI1fgRrmAB7kxrzJtTVwxHMmqAauochMGuP8k5pM4czhLKmBxQOhuJLuIDw/P5KF5NwHvBgMMaFStPC48J4gNMjXmoHjgbRuGPmgbFMjK/qFA6L+LTLyU0UyINBUV8gseJEymM8uaga534geo8kyXTJBiVxHoml/T0RQ4UyzzTm/mSZP46IvUzwQPJ5nDoknjgknX6pod8EATRISkQge1X32EQCLFFfk6MQP3Wt+vuVCMXSPY9Au7Lgn7zorv/0cP+KhG6oQhVQqc7YbLdtTXy/tIYM+bTdx6XVcarvtmsd6BBi/ciFh6OE/SbQiVTEciTucjimPdxjHibiSNE61Gp0HwP8ANYTnU5hESNd4p8jKfJNDqMoMs9DooyRePMJs6fnqqrKAq7wjzxqc0CLK4QJUGfLRRh2NT6Jsxw9fPFQSGLMGcjxYYZKGK8XRTLyxTXOqZ1nLFY7nUQTxzXDTHoonvrlmmRHZ5Agcp6TTCaoHFySf5kmzRNA5pROiRJkgcTVICkcU0oFmlBTUoQSw11D2bQbmzLINYQd/ES7/AJLl5plVX32GbwGPY3Wd7pxLM6QmamC+bmehvt6AILLQhCKF4W/Gz+/sMdkpkMvjq3i+RHmvdSPaCCDgaHog5WtDJH09D/NYUTGusl7m8thMGPFhGfA9zdaA0PwK8N7Z/nNGUJ+BQPKRSu+KYR7kU5mU0uUqzn5eaZdyTXV6oGxHVW6dnHZ+/aRMWI4w7Kx11xHie4SJYzShE3ZT9NOs9mdEc1jBN8RzWNGALnEBonlUhdWbsbFZYrLCszKiG0An7zsXOPMuJPmiw/Z+w7PAgiBDgsbBHsXQQdS6fiJzJWhb/wDZVBtDTFsTGQI7R/ZtAZCi5ykKMfzzz1FnIQcdWyyvhPcx7S17SWuaRItcKEFRBWj25bv9zam2preC0CTv81gA97AP4SqvAQIkRkhECRCEAlCQJRRAsQ5LcuyTbJsu0YP3I32D/wB/wnyeG+9aQvR2FaO7tEGIDIsiw3/wvafkg6+Qmd83UJEVIhCEFUdsW7WFshyAMmxRhX2Xc9D0CqF4lPVdP71bNFpskaDKZcwlv7Y4mf6gFzVa4PKX50USvPccUwfFSRWyKjvKhRl6JAKnyQB8U4Cp+vJAQojmSewyexwe06OBm0+oC6t2DtNtqs8G0N8MWG18tJiZHUGY8lyk9br2f7/xbARCeDEspNWe2wnF0M+8tOPJB0OhYGxtsQbVDEWBEa9hGWI5Obi08ivC7QN8W7PhSbJ1piA90w4D8b/wj34IqtO3Pbne2ptmaeGA2btO8eJ+5t31Kq12Cz9o2t0WI573F73kuc44uccSsEqJTSkSlIqEQhAQACa9yV5UYQOCmhGoUIXpbv7PNotMCA3GJEYzoC4Xj5NmfJBaX/ncRIrb/wCyQP1bfRKufi9V6CEIXQC57392UbPbYzSJBzjEZ9246tOhmPJdCKsu2nZjTDg2j2we6PNpm4T6SPqpUqmY8L8/MrDLV6cV3Tnz0CxIjERCD+eicHIJx80woqRPhkdc+eCx5y6Jpimio9KBbXw3X4b3Q3il5ji13q0zUe0tpRI7nPixHRHkVc4lxPmcuS82/l5oaaeuaB7zh5KElK9/yTJoAlNKEIBBKQppKBCkQlCBQrI7CtjGNtDvy3gszHOnl3jwWNHM3TEPpyVctBOAmcgKknIAZrqPs13Z/wC32GHDcPtn/aRj/iOHh6NEm+XNBtSEIRQhCEAtQ7VLIYmz3kCZhua+mgMif9S29Q2uztiMdDcJte0tI5ESKUcqWuhApM1WK5/xXs7c2Y6BFiQSOKE4sc45ywdLOYkfMLwXU5qIcSkLkwlJNArnKIlKSmoFKSaRISgQhISlKRAImkJTUUFNTkAIhEoCUBZ+w9kRrXGZAgMvxHmgyAzc45NGZVG5djG7H6Xbe+e2cCyyeZ4OjTnCbzlIuPRuq6NXhbl7tQ9nWVlnYbxHFEfKV+IfE6WQyAyAC91FCEIQCEIQCEIQU32zbEuR4dql9nEF1+giNFJ9W/7VWFshTE8OWf8AVdM74bFFsskWDLiIvM5RG1b76dCVzbFBaTNpv1EjS7KhB0lmoleO9pHIJoes60QvN359AsGIz1QLJMISsdJSETCDHJSKQhRlAiROISSVDUJUskCSRJKsnZtgi2iK2DBhuiRXUDWiZ6nQDU0CA2bYIkeKyDBYXxXkNa0ZnU6AYk5BdLdne5MPZkCVH2l4BixNT9xmjB78Vh9me4DNmw+8iXX2yION4qGN/VwzpqczyAW9IoQhCAQhCAQhCAQhCAVEdrOxf0a2GI0cFoF8aNeKRB6yd1er3Xjb1buwrfAMKJQirHjFj8iNRqMwg5liGUwMcSTWXM6nRY0VmQ8yfnzXsbybDjWCN3EZovVc13sxG/rAcxyyXkk6dZ8teqiMV8OSa2iySBgPz9SoyxBG4KMqYNUTggaU0pSkJQIkmlll5eeQVnbj9kMa0XYttnAgGREMUjPHP9WPfyCK1Lc7cy07SiXYLbsNtHxnDgZy/G78I85Cq6K3O3Os2zYdyC2byB3kV0i955nJujRT4r2NmbOhWeG2FBhthw2iTWtEgPqeeaylQIQhAIQhAIQhAIQhAIQhAIQhB523NhwLZDMK0QmxGZTxadWuFWnoqN347NLRYr0WBOPZhWYE4jB/iNHiA+80dQF0GgoOP2vp8/mlDqy/PRdE7c7Ldn2l7olx8KI8zJhPui9rcILQegqq5337MW2GC6My1OeB7LoYn/EHAT8lEV44/RQxFl7LsPfvuXrtJzlezAwmNVYeyeyQRiL1sIBOUGvqYh+CCqytt3a7NtoW0BzYPcwj/eRpsBGrWeN3pLmry3X7PLDYZOZC7yMP72Lxvnq0HhZ+6AtsTFaTuP2bWXZ8ohHf2r9c8DhMpHum+wOdTzW7IQqBCEIBCEIBCEIBCEIP/9k="/>
          <p:cNvSpPr>
            <a:spLocks noChangeAspect="1" noChangeArrowheads="1"/>
          </p:cNvSpPr>
          <p:nvPr/>
        </p:nvSpPr>
        <p:spPr bwMode="auto">
          <a:xfrm>
            <a:off x="155575" y="-2201863"/>
            <a:ext cx="2857500" cy="46005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60420" name="AutoShape 4" descr="data:image/jpeg;base64,/9j/4AAQSkZJRgABAQAAAQABAAD/2wCEAAkGBxMSEhUTExIWFRIWFxgWFxcXFhcVFxgVGxcXGBcXFxcYHSggGBolHRUVIjEiJSkrLi4uFx8zODMtNygtLisBCgoKDg0OFQ8PFS0ZFRkrLSstKy0rKystKy0rKy0tLSsrLS03Li0rNystLS03KystLS03LSstLS03LSstLSs3K//AABEIAR0AsQMBIgACEQEDEQH/xAAcAAABBAMBAAAAAAAAAAAAAAAAAQIDBwQGCAX/xABGEAABAgMFBQUFBAcHBAMAAAABAAIDESEEEjFBUQUGImFxBxMygZFCobHB0SNSYvAUU3KCkuHxM0Njc6KywggVFrMXNKP/xAAXAQEBAQEAAAAAAAAAAAAAAAAAAQID/8QAGBEBAQEBAQAAAAAAAAAAAAAAAAERURL/2gAMAwEAAhEDEQA/ALxQhCAQhCAQkWh77b792HQbK4GKDddEpJpza2dCZYnLrgG5W/aUGAJxYjWDK8QCegxPktM2p2mwRSzw3RSQTedNjRLOXiPuVX2+1OeXPLnRHUY1ziXEk4mZ/NFFGiAF4pNoDakk+g6haxNe/b98bbHkXxiwVN2G7u2yywqcsSV5bNuWg3T+kxqz/vInPnXBYRMnACdGyo2U6gZ9MVjNcZQ6UniXUxNKKoz37YtDgCbRF4XEViuwn15rGjbQiuvNMaIcxxPIn1J6LHaZ3hTUSBOLZYlQl07pM8BO8aVoaBFSOtTiBee5wNHAvMvT3qewbYj2czhR4kOR9l5APVuB9FgTEi2fOg8imF5k0yNPyfkoN62d2q26GQIghxh+Jt13S8yQn5FbhsTtZssVzWx4boBd7RIfDB5uEi30kqSeThXUYJl7LWo6qDrFjwQCCCDUEVBGoKcue9yO0GNYSIbwYtlOMP2mHMwycP2TTor12LtiDa4TY0CIHwzmMQc2uGLXDQqKz0IQgEIQgEIQgEIQgEhKR7wASTICpJoANSqt343yMadns5IhF11zxQvAq4DRuXPogyt+N+fFBszuEA95FbnkGsOhrxemqrwEjmGNLjnxH4Z+qSd+7hxunLHgbgFBaYhLNO8frKYnLAcgtoVg/swSKhzyCc+nmowQWulOr8hKk2jHyThEnEccAGSADdeZ6LFaTdhi681byEpkojKc37QggkAN8Tpe0SsMP4WyLBIjCp8ZUt3jdwjBtSZnFYodKF4hQnAVo4FBNEdNxq40ypgfosY0a4UEicTMyxCkiVe3xGZI0xE1CRIuFB4TWplggV0c3gQTXQSxElHI1BBNMzpikeSWym4yJGmFQkjGoddkKZ6hQRuNBMCYpjomE4ylqnAymKCddcKJneUBnywyRQ9w+eK9LdzeG0WGL3tnfI+001Y9v3Xtz64heU53u5ZJJ/XBQdP7m7zQ9oWcRWC68cMSHOZY/GXMHEFe8uYtyN6n7PtLYorCdJsVn3oc8R+JtSPTNdLWK1sjQ2xIbg6G9oc1wwIImCoqdCEIBCEIBCFqfaBvH+iwe7YZRogMvwswLuuQ68kGqb/b0mNEdZ4bvsGE3rs5xHNxmc2h1JZyWkRXETnk2Q1BdXBOlLh1k3TGrlGHF1ADIxMpYD+i2yZFfdJxkxktBX+igcZGE2lK4Xsv5ojnhiOk0TdKpnhIUQXnvBxEyDvC3kgb3hlFmXZASEh4T6KKJ/diTvZxdyyCRxMoh48Tnyz5psVlYcmmU2ip5KBWHjPCKNGJr4lFEi8DheGL6AdM05zeN0g3w5nCqgLuE8WbpyGqAe4ktJmRNvioMEjzJ+IHCcKmhSRatbRxo3HDGSHtk8YNq4Uqga2ZveI1B0xxUR8AoKTGOhT2GZOJ4QdMExrKESArmdUDXxOIVA6DUKO9QiZ9E5zqNIImPkUjyJ4kz/qoprnYY1CYDyPqiVMDjqgjogFZ/Y5vn3MQWGM77GISYTjQMiH2P2XGZH4v2lWEhySXvqg7BQtC7KN8/wBOgdzFdO1QQA4n+8Zg2JzNJO51zC31RQhCEGJtS3sgQnxYhk1gmeegHMmnmqM2vtB9pjvjRPE4tEp0aMQ0cgFs/aRt7vovcMM4UM1l7UTCekhOXqtOeceV40/hpotRKivTkRnfdSvIVOCjwuZSaTUyMznLzRFFHDRgFTTXBQP8ZqKNGU5Vy1VRA9/BiKuJo2ftZpZziklzzJrsBLVNiA3GC/7UzIfiz5pXkCJ43eF+XMoIpC4/xVcfgmRmg3OF2LcShwF19X4nz4VG8AtZ4z4VA9reIi57Luvi/kkDpBwmGi9UATlMILR3krp8LhMms1EwyDsG1HM1CCF0ScMAFxp0z+CWOZOBEm1GFckhcTD9o0PIUKbFIEsB4cKlAonfGLqOGmqbk7AeE1xT3O4xQkTONKFRNFSLo8Jx5KBC+kpjE5clGTganD6KRj/FWVQaBRuM2+0ZT+qBDiRL1PNNAww0TnY0HrzCjPUIpQfigpcTnh0TSEHsbobdNhtcK0DwtddiDWESBEHMyqObQuqIMUPaHNILXAEEYEETBC4/BV89iG8Xf2V1leftLOeHUwXeH+Ezb0uqEWUhCEVQu0IcojhoZTnkCF59odiP2RWlSZnBert2kaIPxOphmfovFdUebaAT9eS1GUFoiTD6irgKAmg+VUxsYhz8ZyybzqQnPcZAC8JxMgNR6prnm9EnewHnWnRUY748msEzlg3mjvZxD9oZ3XZUzokbE4WVdllTEpHxftDxZO9migiMTheb7sdMaZKGJEmxvE72aaVxUsOOZP46XhllLJRRov2Y48gKCRoUU57Rf8Lj4pa4Uoo4MxeoG+A8Rr1TosQXmkudjl0zUUMHi4Z0aZnGhRDSZtkXk+KgSRRJooBRtUriZGbqzdQKOI3hBuyoKk8yoHRfEJkurhhkmgSdgPaFSnRzMg1NW8skjxJwoBxGpM0EYfjWVBgJ5phBqBMiZQ13PI4D4oAxnPEZyRTCKNMhlmidT8khPCMM/ilcais/KSBAkKSWNPUoKA/mt+7FbXc2oxv6yHFYOt3vPhDK0Ca2LcG091tGyPOUZo/jnD/5oOpEIQoqjN5mn9Jiyx7x+n3ivDdOcpuFdQMG4r296mAWmMD+seP9RXhOkJYcqYcNOq0yxmumGYTL5jiynloopnjx9kSaZnHNKHyDMKOxl+LPRRvitm/92UqHxII4kSTBN5EsiMwfgAporiXg8MnTxzm2fzWLFJ7sVImXUNcwliuJc03QRQnLASwQOguNaNJ4TKeGSgN65LhpeE9JSKaDK8LkuHWtE0ChmzPXUZoHxojgGm80DhM9ckyI+ZIJLqOEm4Dmo3zLRwVkc6UOKcZgg0bz6tUCOMpiYaJ4Zyupjm8AkPZxJn5pWnGoInjn4VG4cAwAunOuKB9oI1J8ONAmxPFgBxZmabaHT1wbjgmF8yJCs56oov8A+04Jrc86jFIXSxcBkkIH3poEnTLNDjQY5IIpQpj8JEIHEVTQnOOCb9UAPosuwRSx7H5tc13oQfksQKeAKqDqj/yCHofRCwf0X8I9AlUVW2/MMi2R8hfn6yPzWtF9RU4jQjCS2jf5x/S49772VKXRd90lqNrJkek9JSORzoVtljPfw4u4X4dZEdVkWDZkWM+5DhGNFIncYKgauOAyWDFiAPMpCl7GZn+Srz7J9jQoNhZGYb8W0DvIj851AhjQNqOszmpVV9ZOznacWU2QoI/HEBI8mBy9f/4jtNyZtkPvNBDdd/inP3K30KK5+2x2ebQghxMBsVgBJdBcHGWt0ycegBWmuZjKdDXUeS6zWp73bg2W3Avl3VoyisAmTl3jcHjrXmg5zGHtYn3oBExrShwnnNexvZsC0WCKYMWUzxNe3wxG4TbPPUZe9eE6d0chP0KqHF+OGI8uSgMScgAJ185pGAkmVNStv3G3BtG0DeE4VmnxRiKu1bCafEeeA54INZsNgix4jYUGG+LFdgxomfPIDmZBWzu32NTa19ujODsTBgkADk6IRMn9mXVWTu3uzZrDD7uzwg2fidi951e/E/AZL2FFeDsbcywWUSg2WGJiRc4d489XvmSsTanZ3s2PMusjGuPtQ5wj/oIB8wtpQgqfavYjAdM2e0xIZyDwHj1Ej8VV29u6Vp2dEuR2TY7wRW1hv5A+y78Jr1xXVK0jtg2tDgbOiMe0OdHPdMaROpBJfyugEg6yQc3zqkHzQ7FIMkQ5oXobGgGJGhMGL4jGjq5wHzXntW29l9j73adlbKgeXnoxjnD3geqDpT9GahTIRVR9qMK7a5yo+G13xb/xVfxCfzTGhkrR7X4MjBfyc0+RafmVV8ZuUsQc5YGiqV5kcS/dpkaK4ewzat+zRbMTWC++0f4cSv8AvD/VVHGE7pOYkcMlnbrbajWGOI0IicpOafC9hPhdLoK5FB02heDurvVBtzJsN2IBxwieJp5febzHuXvKKEIXhby71QLE37Q3okptht8R0J+6OZ96CLfjd2DbrM5kVwYWTeyKad24DEn7pwI08lzRGhGd2VZypMg8xMYLfN6d7bRbDJ5uwp/2bTJg0mfbd19y1KMSCRerkPzgkSti7Kth2O1Wkw7W43hxQ4JEmRpY3nZy+5SdcQCuhYUMNAa0ANAkABIAZADILkpl5rphxvAzBaZEOxBBFQVbe63a6A1sO2Q3EgAd8ziJym9lK6lvogt1C16Bvxs5+Ftgif3nhh9HSXowNt2Z/gtMF37MRh+BRXoIWNFt8JovOisa3UvaB6zWu7U7RdnwMY/eHSE0xPeOH3oNh2lb4cCE+NFeGQ2Auc44AfM8lzTv/va/aNo7wgtgsm2DD+6zNzvxukCdKDJel2i7+P2i4MY0w7MwzbDJq9334kqUybWXXDRyKoiNLolkgIFarO7BrJetsWJ+rgn1e9o+DXKsgFbf/T8z7a1n/DhD1c/6BBdaEIRWj9rMEGywzmInxa76BVA6pbWl45/AetVeu/8AZe8sMXVsn+hr7iVRUXED8Qwxw5qxKxIsrjuTqV5KK0PkBqQBgczhpknxvC6U/FLEfkpkfxMExzrkiMuxWt8BwcxxDmkkEEtcDnIioWzWHtLtsISdED/8xgd6lsifVaXBi8ZLcmk66yxTGxKOJ1lrQD6pVb1tDtOtsUANLWTpOEwtPq8uI8lq9rtT4ryYhdMmpJJJ1Lia4SWEHyl4hIE4Zy+pSd5QcR8WfUCZ5Imi0PaWniNMhrWo1UUeWTSdScahPeZh/FSYwFcDQclC+7w8Tpyb9Cgxw2RNC3A/1TJUoDiU90qniJlj0P0TDSci7E5ckU6+4GU/VHenQUTb/MefRMaaYaYHkoJjFccvVRRIjjmAmE9cvokLulECFufTNIRVL/TBBwz/AKIGISlNKBQVcn/T7D/+27/KH/sPzVNtV39gEP7C0u1iMHo0/VCLXQhCKx9o2fvIUSH99jm+oIXOm0GFrpZhwB9SF0mufd+LH3dtjtyES8Bycbw5yk5ErW4h4SBPx6dPcnRG/aiU5CeMm4D+Sijyll4jPEZjJNe4d47DwmkyVUICJunLIVr8FE1/Biak4NliZURDfR9faGA5HVKXG7Dx9nP8SCRzuI1fgRrmAB7kxrzJtTVwxHMmqAauochMGuP8k5pM4czhLKmBxQOhuJLuIDw/P5KF5NwHvBgMMaFStPC48J4gNMjXmoHjgbRuGPmgbFMjK/qFA6L+LTLyU0UyINBUV8gseJEymM8uaga534geo8kyXTJBiVxHoml/T0RQ4UyzzTm/mSZP46IvUzwQPJ5nDoknjgknX6pod8EATRISkQge1X32EQCLFFfk6MQP3Wt+vuVCMXSPY9Au7Lgn7zorv/0cP+KhG6oQhVQqc7YbLdtTXy/tIYM+bTdx6XVcarvtmsd6BBi/ciFh6OE/SbQiVTEciTucjimPdxjHibiSNE61Gp0HwP8ANYTnU5hESNd4p8jKfJNDqMoMs9DooyRePMJs6fnqqrKAq7wjzxqc0CLK4QJUGfLRRh2NT6Jsxw9fPFQSGLMGcjxYYZKGK8XRTLyxTXOqZ1nLFY7nUQTxzXDTHoonvrlmmRHZ5Agcp6TTCaoHFySf5kmzRNA5pROiRJkgcTVICkcU0oFmlBTUoQSw11D2bQbmzLINYQd/ES7/AJLl5plVX32GbwGPY3Wd7pxLM6QmamC+bmehvt6AILLQhCKF4W/Gz+/sMdkpkMvjq3i+RHmvdSPaCCDgaHog5WtDJH09D/NYUTGusl7m8thMGPFhGfA9zdaA0PwK8N7Z/nNGUJ+BQPKRSu+KYR7kU5mU0uUqzn5eaZdyTXV6oGxHVW6dnHZ+/aRMWI4w7Kx11xHie4SJYzShE3ZT9NOs9mdEc1jBN8RzWNGALnEBonlUhdWbsbFZYrLCszKiG0An7zsXOPMuJPmiw/Z+w7PAgiBDgsbBHsXQQdS6fiJzJWhb/wDZVBtDTFsTGQI7R/ZtAZCi5ykKMfzzz1FnIQcdWyyvhPcx7S17SWuaRItcKEFRBWj25bv9zam2preC0CTv81gA97AP4SqvAQIkRkhECRCEAlCQJRRAsQ5LcuyTbJsu0YP3I32D/wB/wnyeG+9aQvR2FaO7tEGIDIsiw3/wvafkg6+Qmd83UJEVIhCEFUdsW7WFshyAMmxRhX2Xc9D0CqF4lPVdP71bNFpskaDKZcwlv7Y4mf6gFzVa4PKX50USvPccUwfFSRWyKjvKhRl6JAKnyQB8U4Cp+vJAQojmSewyexwe06OBm0+oC6t2DtNtqs8G0N8MWG18tJiZHUGY8lyk9br2f7/xbARCeDEspNWe2wnF0M+8tOPJB0OhYGxtsQbVDEWBEa9hGWI5Obi08ivC7QN8W7PhSbJ1piA90w4D8b/wj34IqtO3Pbne2ptmaeGA2btO8eJ+5t31Kq12Cz9o2t0WI573F73kuc44uccSsEqJTSkSlIqEQhAQACa9yV5UYQOCmhGoUIXpbv7PNotMCA3GJEYzoC4Xj5NmfJBaX/ncRIrb/wCyQP1bfRKufi9V6CEIXQC57392UbPbYzSJBzjEZ9246tOhmPJdCKsu2nZjTDg2j2we6PNpm4T6SPqpUqmY8L8/MrDLV6cV3Tnz0CxIjERCD+eicHIJx80woqRPhkdc+eCx5y6Jpimio9KBbXw3X4b3Q3il5ji13q0zUe0tpRI7nPixHRHkVc4lxPmcuS82/l5oaaeuaB7zh5KElK9/yTJoAlNKEIBBKQppKBCkQlCBQrI7CtjGNtDvy3gszHOnl3jwWNHM3TEPpyVctBOAmcgKknIAZrqPs13Z/wC32GHDcPtn/aRj/iOHh6NEm+XNBtSEIRQhCEAtQ7VLIYmz3kCZhua+mgMif9S29Q2uztiMdDcJte0tI5ESKUcqWuhApM1WK5/xXs7c2Y6BFiQSOKE4sc45ywdLOYkfMLwXU5qIcSkLkwlJNArnKIlKSmoFKSaRISgQhISlKRAImkJTUUFNTkAIhEoCUBZ+w9kRrXGZAgMvxHmgyAzc45NGZVG5djG7H6Xbe+e2cCyyeZ4OjTnCbzlIuPRuq6NXhbl7tQ9nWVlnYbxHFEfKV+IfE6WQyAyAC91FCEIQCEIQCEIQU32zbEuR4dql9nEF1+giNFJ9W/7VWFshTE8OWf8AVdM74bFFsskWDLiIvM5RG1b76dCVzbFBaTNpv1EjS7KhB0lmoleO9pHIJoes60QvN359AsGIz1QLJMISsdJSETCDHJSKQhRlAiROISSVDUJUskCSRJKsnZtgi2iK2DBhuiRXUDWiZ6nQDU0CA2bYIkeKyDBYXxXkNa0ZnU6AYk5BdLdne5MPZkCVH2l4BixNT9xmjB78Vh9me4DNmw+8iXX2yION4qGN/VwzpqczyAW9IoQhCAQhCAQhCAQhCAVEdrOxf0a2GI0cFoF8aNeKRB6yd1er3Xjb1buwrfAMKJQirHjFj8iNRqMwg5liGUwMcSTWXM6nRY0VmQ8yfnzXsbybDjWCN3EZovVc13sxG/rAcxyyXkk6dZ8teqiMV8OSa2iySBgPz9SoyxBG4KMqYNUTggaU0pSkJQIkmlll5eeQVnbj9kMa0XYttnAgGREMUjPHP9WPfyCK1Lc7cy07SiXYLbsNtHxnDgZy/G78I85Cq6K3O3Os2zYdyC2byB3kV0i955nJujRT4r2NmbOhWeG2FBhthw2iTWtEgPqeeaylQIQhAIQhAIQhAIQhAIQhAIQhB523NhwLZDMK0QmxGZTxadWuFWnoqN347NLRYr0WBOPZhWYE4jB/iNHiA+80dQF0GgoOP2vp8/mlDqy/PRdE7c7Ldn2l7olx8KI8zJhPui9rcILQegqq5337MW2GC6My1OeB7LoYn/EHAT8lEV44/RQxFl7LsPfvuXrtJzlezAwmNVYeyeyQRiL1sIBOUGvqYh+CCqytt3a7NtoW0BzYPcwj/eRpsBGrWeN3pLmry3X7PLDYZOZC7yMP72Lxvnq0HhZ+6AtsTFaTuP2bWXZ8ohHf2r9c8DhMpHum+wOdTzW7IQqBCEIBCEIBCEIBCEIP/9k="/>
          <p:cNvSpPr>
            <a:spLocks noChangeAspect="1" noChangeArrowheads="1"/>
          </p:cNvSpPr>
          <p:nvPr/>
        </p:nvSpPr>
        <p:spPr bwMode="auto">
          <a:xfrm>
            <a:off x="155575" y="-2201863"/>
            <a:ext cx="2857500" cy="46005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jdelijke aanduiding voor datum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dirty="0" smtClean="0">
                <a:solidFill>
                  <a:srgbClr val="898989"/>
                </a:solidFill>
              </a:rPr>
              <a:t>December 17, 2015</a:t>
            </a:r>
            <a:endParaRPr lang="nl-NL" dirty="0">
              <a:solidFill>
                <a:srgbClr val="898989"/>
              </a:solidFill>
            </a:endParaRPr>
          </a:p>
        </p:txBody>
      </p:sp>
      <p:sp>
        <p:nvSpPr>
          <p:cNvPr id="17" name="Tijdelijke aanduiding voor voettekst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Tekstvak 7"/>
          <p:cNvSpPr txBox="1"/>
          <p:nvPr/>
        </p:nvSpPr>
        <p:spPr>
          <a:xfrm>
            <a:off x="323528" y="2708920"/>
            <a:ext cx="7992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  <p:sp>
        <p:nvSpPr>
          <p:cNvPr id="9" name="Tekstvak 8"/>
          <p:cNvSpPr txBox="1"/>
          <p:nvPr/>
        </p:nvSpPr>
        <p:spPr>
          <a:xfrm>
            <a:off x="323526" y="2276872"/>
            <a:ext cx="8820473" cy="3554819"/>
          </a:xfrm>
          <a:prstGeom prst="rect">
            <a:avLst/>
          </a:prstGeom>
          <a:noFill/>
        </p:spPr>
        <p:txBody>
          <a:bodyPr wrap="square" lIns="50400" rtlCol="0">
            <a:spAutoFit/>
          </a:bodyPr>
          <a:lstStyle/>
          <a:p>
            <a:pPr>
              <a:lnSpc>
                <a:spcPts val="3000"/>
              </a:lnSpc>
              <a:buClr>
                <a:srgbClr val="008CDC"/>
              </a:buClr>
              <a:buFont typeface="Symbol" pitchFamily="18" charset="2"/>
              <a:buChar char=""/>
            </a:pPr>
            <a:r>
              <a:rPr lang="nl-NL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nl-NL" dirty="0">
                <a:solidFill>
                  <a:schemeClr val="tx2"/>
                </a:solidFill>
              </a:rPr>
              <a:t>58% </a:t>
            </a:r>
            <a:r>
              <a:rPr lang="nl-NL" dirty="0" err="1">
                <a:solidFill>
                  <a:schemeClr val="tx2"/>
                </a:solidFill>
              </a:rPr>
              <a:t>states</a:t>
            </a:r>
            <a:r>
              <a:rPr lang="nl-NL" dirty="0">
                <a:solidFill>
                  <a:schemeClr val="tx2"/>
                </a:solidFill>
              </a:rPr>
              <a:t> more awareness </a:t>
            </a:r>
            <a:r>
              <a:rPr lang="nl-NL" dirty="0" err="1">
                <a:solidFill>
                  <a:schemeClr val="tx2"/>
                </a:solidFill>
              </a:rPr>
              <a:t>regarding</a:t>
            </a:r>
            <a:r>
              <a:rPr lang="nl-NL" dirty="0">
                <a:solidFill>
                  <a:schemeClr val="tx2"/>
                </a:solidFill>
              </a:rPr>
              <a:t> </a:t>
            </a:r>
            <a:r>
              <a:rPr lang="nl-NL" dirty="0" smtClean="0">
                <a:solidFill>
                  <a:schemeClr val="tx2"/>
                </a:solidFill>
              </a:rPr>
              <a:t>cybercrime</a:t>
            </a:r>
          </a:p>
          <a:p>
            <a:pPr>
              <a:lnSpc>
                <a:spcPts val="3000"/>
              </a:lnSpc>
              <a:buClr>
                <a:srgbClr val="008CDC"/>
              </a:buClr>
              <a:buFont typeface="Symbol" pitchFamily="18" charset="2"/>
              <a:buChar char=""/>
            </a:pPr>
            <a:r>
              <a:rPr lang="nl-NL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nl-NL" dirty="0">
                <a:solidFill>
                  <a:schemeClr val="tx2"/>
                </a:solidFill>
              </a:rPr>
              <a:t>45% </a:t>
            </a:r>
            <a:r>
              <a:rPr lang="nl-NL" dirty="0" err="1">
                <a:solidFill>
                  <a:schemeClr val="tx2"/>
                </a:solidFill>
              </a:rPr>
              <a:t>took</a:t>
            </a:r>
            <a:r>
              <a:rPr lang="nl-NL" dirty="0">
                <a:solidFill>
                  <a:schemeClr val="tx2"/>
                </a:solidFill>
              </a:rPr>
              <a:t> </a:t>
            </a:r>
            <a:r>
              <a:rPr lang="nl-NL" dirty="0" err="1">
                <a:solidFill>
                  <a:schemeClr val="tx2"/>
                </a:solidFill>
              </a:rPr>
              <a:t>measurements</a:t>
            </a:r>
            <a:r>
              <a:rPr lang="nl-NL" dirty="0">
                <a:solidFill>
                  <a:schemeClr val="tx2"/>
                </a:solidFill>
              </a:rPr>
              <a:t> </a:t>
            </a:r>
            <a:r>
              <a:rPr lang="nl-NL" i="1" dirty="0" err="1">
                <a:solidFill>
                  <a:schemeClr val="tx2"/>
                </a:solidFill>
              </a:rPr>
              <a:t>after</a:t>
            </a:r>
            <a:r>
              <a:rPr lang="nl-NL" i="1" dirty="0">
                <a:solidFill>
                  <a:schemeClr val="tx2"/>
                </a:solidFill>
              </a:rPr>
              <a:t> the intake </a:t>
            </a:r>
            <a:r>
              <a:rPr lang="nl-NL" dirty="0" err="1">
                <a:solidFill>
                  <a:schemeClr val="tx2"/>
                </a:solidFill>
              </a:rPr>
              <a:t>for</a:t>
            </a:r>
            <a:r>
              <a:rPr lang="nl-NL" dirty="0">
                <a:solidFill>
                  <a:schemeClr val="tx2"/>
                </a:solidFill>
              </a:rPr>
              <a:t> the </a:t>
            </a:r>
            <a:r>
              <a:rPr lang="nl-NL" dirty="0" smtClean="0">
                <a:solidFill>
                  <a:schemeClr val="tx2"/>
                </a:solidFill>
              </a:rPr>
              <a:t>hack</a:t>
            </a:r>
          </a:p>
          <a:p>
            <a:pPr>
              <a:lnSpc>
                <a:spcPts val="3000"/>
              </a:lnSpc>
              <a:buClr>
                <a:srgbClr val="008CDC"/>
              </a:buClr>
              <a:buFont typeface="Symbol" pitchFamily="18" charset="2"/>
              <a:buChar char=""/>
            </a:pPr>
            <a:r>
              <a:rPr lang="nl-NL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nl-NL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nl-NL" dirty="0" smtClean="0">
                <a:solidFill>
                  <a:schemeClr val="tx2"/>
                </a:solidFill>
              </a:rPr>
              <a:t>1 </a:t>
            </a:r>
            <a:r>
              <a:rPr lang="nl-NL" dirty="0">
                <a:solidFill>
                  <a:schemeClr val="tx2"/>
                </a:solidFill>
              </a:rPr>
              <a:t>on 5 </a:t>
            </a:r>
            <a:r>
              <a:rPr lang="nl-NL" dirty="0" err="1">
                <a:solidFill>
                  <a:schemeClr val="tx2"/>
                </a:solidFill>
              </a:rPr>
              <a:t>SME’s</a:t>
            </a:r>
            <a:r>
              <a:rPr lang="nl-NL" dirty="0">
                <a:solidFill>
                  <a:schemeClr val="tx2"/>
                </a:solidFill>
              </a:rPr>
              <a:t> </a:t>
            </a:r>
            <a:r>
              <a:rPr lang="nl-NL" dirty="0" err="1">
                <a:solidFill>
                  <a:schemeClr val="tx2"/>
                </a:solidFill>
              </a:rPr>
              <a:t>took</a:t>
            </a:r>
            <a:r>
              <a:rPr lang="nl-NL" dirty="0">
                <a:solidFill>
                  <a:schemeClr val="tx2"/>
                </a:solidFill>
              </a:rPr>
              <a:t> </a:t>
            </a:r>
            <a:r>
              <a:rPr lang="nl-NL" dirty="0" err="1">
                <a:solidFill>
                  <a:schemeClr val="tx2"/>
                </a:solidFill>
              </a:rPr>
              <a:t>improvements</a:t>
            </a:r>
            <a:r>
              <a:rPr lang="nl-NL" dirty="0">
                <a:solidFill>
                  <a:schemeClr val="tx2"/>
                </a:solidFill>
              </a:rPr>
              <a:t> </a:t>
            </a:r>
            <a:r>
              <a:rPr lang="nl-NL" dirty="0" err="1">
                <a:solidFill>
                  <a:schemeClr val="tx2"/>
                </a:solidFill>
              </a:rPr>
              <a:t>regarding</a:t>
            </a:r>
            <a:r>
              <a:rPr lang="nl-NL" dirty="0">
                <a:solidFill>
                  <a:schemeClr val="tx2"/>
                </a:solidFill>
              </a:rPr>
              <a:t> </a:t>
            </a:r>
            <a:r>
              <a:rPr lang="nl-NL" dirty="0" smtClean="0">
                <a:solidFill>
                  <a:schemeClr val="tx2"/>
                </a:solidFill>
              </a:rPr>
              <a:t>WIFI </a:t>
            </a:r>
            <a:r>
              <a:rPr lang="nl-NL" dirty="0" err="1">
                <a:solidFill>
                  <a:schemeClr val="tx2"/>
                </a:solidFill>
              </a:rPr>
              <a:t>and</a:t>
            </a:r>
            <a:r>
              <a:rPr lang="nl-NL" dirty="0">
                <a:solidFill>
                  <a:schemeClr val="tx2"/>
                </a:solidFill>
              </a:rPr>
              <a:t> </a:t>
            </a:r>
            <a:r>
              <a:rPr lang="nl-NL" dirty="0" err="1" smtClean="0">
                <a:solidFill>
                  <a:schemeClr val="tx2"/>
                </a:solidFill>
              </a:rPr>
              <a:t>personnel</a:t>
            </a:r>
            <a:r>
              <a:rPr lang="nl-NL" dirty="0" smtClean="0">
                <a:solidFill>
                  <a:schemeClr val="tx2"/>
                </a:solidFill>
              </a:rPr>
              <a:t> </a:t>
            </a:r>
            <a:r>
              <a:rPr lang="nl-NL" dirty="0">
                <a:solidFill>
                  <a:schemeClr val="tx2"/>
                </a:solidFill>
              </a:rPr>
              <a:t>IT </a:t>
            </a:r>
            <a:r>
              <a:rPr lang="nl-NL" dirty="0" smtClean="0">
                <a:solidFill>
                  <a:schemeClr val="tx2"/>
                </a:solidFill>
              </a:rPr>
              <a:t>protocol</a:t>
            </a:r>
          </a:p>
          <a:p>
            <a:pPr>
              <a:lnSpc>
                <a:spcPts val="3000"/>
              </a:lnSpc>
              <a:buClr>
                <a:srgbClr val="008CDC"/>
              </a:buClr>
              <a:buFont typeface="Symbol" pitchFamily="18" charset="2"/>
              <a:buChar char=""/>
            </a:pPr>
            <a:r>
              <a:rPr lang="nl-NL" dirty="0">
                <a:solidFill>
                  <a:schemeClr val="tx2"/>
                </a:solidFill>
              </a:rPr>
              <a:t> 25% </a:t>
            </a:r>
            <a:r>
              <a:rPr lang="nl-NL" dirty="0" err="1">
                <a:solidFill>
                  <a:schemeClr val="tx2"/>
                </a:solidFill>
              </a:rPr>
              <a:t>did</a:t>
            </a:r>
            <a:r>
              <a:rPr lang="nl-NL" dirty="0">
                <a:solidFill>
                  <a:schemeClr val="tx2"/>
                </a:solidFill>
              </a:rPr>
              <a:t> </a:t>
            </a:r>
            <a:r>
              <a:rPr lang="nl-NL" dirty="0" err="1">
                <a:solidFill>
                  <a:schemeClr val="tx2"/>
                </a:solidFill>
              </a:rPr>
              <a:t>this</a:t>
            </a:r>
            <a:r>
              <a:rPr lang="nl-NL" dirty="0">
                <a:solidFill>
                  <a:schemeClr val="tx2"/>
                </a:solidFill>
              </a:rPr>
              <a:t> </a:t>
            </a:r>
            <a:r>
              <a:rPr lang="nl-NL" i="1" dirty="0" err="1">
                <a:solidFill>
                  <a:schemeClr val="tx2"/>
                </a:solidFill>
              </a:rPr>
              <a:t>after</a:t>
            </a:r>
            <a:r>
              <a:rPr lang="nl-NL" i="1" dirty="0">
                <a:solidFill>
                  <a:schemeClr val="tx2"/>
                </a:solidFill>
              </a:rPr>
              <a:t> the </a:t>
            </a:r>
            <a:r>
              <a:rPr lang="nl-NL" i="1" dirty="0" smtClean="0">
                <a:solidFill>
                  <a:schemeClr val="tx2"/>
                </a:solidFill>
              </a:rPr>
              <a:t>hack</a:t>
            </a:r>
          </a:p>
          <a:p>
            <a:pPr>
              <a:lnSpc>
                <a:spcPts val="3000"/>
              </a:lnSpc>
              <a:buClr>
                <a:srgbClr val="008CDC"/>
              </a:buClr>
              <a:buFont typeface="Symbol" pitchFamily="18" charset="2"/>
              <a:buChar char=""/>
            </a:pPr>
            <a:r>
              <a:rPr lang="nl-NL" i="1" dirty="0">
                <a:solidFill>
                  <a:schemeClr val="tx2"/>
                </a:solidFill>
              </a:rPr>
              <a:t> </a:t>
            </a:r>
            <a:r>
              <a:rPr lang="nl-NL" dirty="0">
                <a:solidFill>
                  <a:schemeClr val="tx2"/>
                </a:solidFill>
              </a:rPr>
              <a:t>83% of the </a:t>
            </a:r>
            <a:r>
              <a:rPr lang="nl-NL" dirty="0" err="1">
                <a:solidFill>
                  <a:schemeClr val="tx2"/>
                </a:solidFill>
              </a:rPr>
              <a:t>hacked</a:t>
            </a:r>
            <a:r>
              <a:rPr lang="nl-NL" dirty="0">
                <a:solidFill>
                  <a:schemeClr val="tx2"/>
                </a:solidFill>
              </a:rPr>
              <a:t> </a:t>
            </a:r>
            <a:r>
              <a:rPr lang="nl-NL" dirty="0" err="1">
                <a:solidFill>
                  <a:schemeClr val="tx2"/>
                </a:solidFill>
              </a:rPr>
              <a:t>SME’s</a:t>
            </a:r>
            <a:r>
              <a:rPr lang="nl-NL" dirty="0">
                <a:solidFill>
                  <a:schemeClr val="tx2"/>
                </a:solidFill>
              </a:rPr>
              <a:t> puts cybercrime </a:t>
            </a:r>
            <a:r>
              <a:rPr lang="nl-NL" dirty="0" err="1">
                <a:solidFill>
                  <a:schemeClr val="tx2"/>
                </a:solidFill>
              </a:rPr>
              <a:t>permanently</a:t>
            </a:r>
            <a:r>
              <a:rPr lang="nl-NL" dirty="0">
                <a:solidFill>
                  <a:schemeClr val="tx2"/>
                </a:solidFill>
              </a:rPr>
              <a:t> on the </a:t>
            </a:r>
            <a:r>
              <a:rPr lang="nl-NL" dirty="0" smtClean="0">
                <a:solidFill>
                  <a:schemeClr val="tx2"/>
                </a:solidFill>
              </a:rPr>
              <a:t>agenda</a:t>
            </a:r>
          </a:p>
          <a:p>
            <a:pPr>
              <a:lnSpc>
                <a:spcPts val="3000"/>
              </a:lnSpc>
              <a:buClr>
                <a:srgbClr val="008CDC"/>
              </a:buClr>
              <a:buFont typeface="Symbol" pitchFamily="18" charset="2"/>
              <a:buChar char=""/>
            </a:pPr>
            <a:r>
              <a:rPr lang="nl-NL" dirty="0">
                <a:solidFill>
                  <a:schemeClr val="tx2"/>
                </a:solidFill>
              </a:rPr>
              <a:t> </a:t>
            </a:r>
            <a:r>
              <a:rPr lang="nl-NL" dirty="0" smtClean="0">
                <a:solidFill>
                  <a:schemeClr val="tx2"/>
                </a:solidFill>
              </a:rPr>
              <a:t>77</a:t>
            </a:r>
            <a:r>
              <a:rPr lang="nl-NL" dirty="0">
                <a:solidFill>
                  <a:schemeClr val="tx2"/>
                </a:solidFill>
              </a:rPr>
              <a:t>% does </a:t>
            </a:r>
            <a:r>
              <a:rPr lang="nl-NL" dirty="0" err="1">
                <a:solidFill>
                  <a:schemeClr val="tx2"/>
                </a:solidFill>
              </a:rPr>
              <a:t>not</a:t>
            </a:r>
            <a:r>
              <a:rPr lang="nl-NL" dirty="0">
                <a:solidFill>
                  <a:schemeClr val="tx2"/>
                </a:solidFill>
              </a:rPr>
              <a:t> </a:t>
            </a:r>
            <a:r>
              <a:rPr lang="nl-NL" dirty="0" err="1" smtClean="0">
                <a:solidFill>
                  <a:schemeClr val="tx2"/>
                </a:solidFill>
              </a:rPr>
              <a:t>consider</a:t>
            </a:r>
            <a:r>
              <a:rPr lang="nl-NL" dirty="0" smtClean="0">
                <a:solidFill>
                  <a:schemeClr val="tx2"/>
                </a:solidFill>
              </a:rPr>
              <a:t> cybercrime </a:t>
            </a:r>
            <a:r>
              <a:rPr lang="nl-NL" dirty="0" err="1" smtClean="0">
                <a:solidFill>
                  <a:schemeClr val="tx2"/>
                </a:solidFill>
              </a:rPr>
              <a:t>insurance</a:t>
            </a:r>
            <a:endParaRPr lang="nl-NL" dirty="0" smtClean="0">
              <a:solidFill>
                <a:schemeClr val="tx2"/>
              </a:solidFill>
            </a:endParaRPr>
          </a:p>
          <a:p>
            <a:pPr>
              <a:lnSpc>
                <a:spcPts val="3000"/>
              </a:lnSpc>
              <a:buClr>
                <a:srgbClr val="008CDC"/>
              </a:buClr>
              <a:buFont typeface="Symbol" pitchFamily="18" charset="2"/>
              <a:buChar char=""/>
            </a:pPr>
            <a:r>
              <a:rPr lang="nl-NL" dirty="0">
                <a:solidFill>
                  <a:schemeClr val="tx2"/>
                </a:solidFill>
              </a:rPr>
              <a:t> </a:t>
            </a:r>
            <a:r>
              <a:rPr lang="nl-NL" dirty="0" err="1">
                <a:solidFill>
                  <a:schemeClr val="tx2"/>
                </a:solidFill>
              </a:rPr>
              <a:t>Before</a:t>
            </a:r>
            <a:r>
              <a:rPr lang="nl-NL" dirty="0">
                <a:solidFill>
                  <a:schemeClr val="tx2"/>
                </a:solidFill>
              </a:rPr>
              <a:t> the hack 72% of the </a:t>
            </a:r>
            <a:r>
              <a:rPr lang="nl-NL" dirty="0" err="1">
                <a:solidFill>
                  <a:schemeClr val="tx2"/>
                </a:solidFill>
              </a:rPr>
              <a:t>SME’s</a:t>
            </a:r>
            <a:r>
              <a:rPr lang="nl-NL" dirty="0">
                <a:solidFill>
                  <a:schemeClr val="tx2"/>
                </a:solidFill>
              </a:rPr>
              <a:t> </a:t>
            </a:r>
            <a:r>
              <a:rPr lang="nl-NL" dirty="0" err="1">
                <a:solidFill>
                  <a:schemeClr val="tx2"/>
                </a:solidFill>
              </a:rPr>
              <a:t>did</a:t>
            </a:r>
            <a:r>
              <a:rPr lang="nl-NL" dirty="0">
                <a:solidFill>
                  <a:schemeClr val="tx2"/>
                </a:solidFill>
              </a:rPr>
              <a:t> </a:t>
            </a:r>
            <a:r>
              <a:rPr lang="nl-NL" dirty="0" err="1">
                <a:solidFill>
                  <a:schemeClr val="tx2"/>
                </a:solidFill>
              </a:rPr>
              <a:t>not</a:t>
            </a:r>
            <a:r>
              <a:rPr lang="nl-NL" dirty="0">
                <a:solidFill>
                  <a:schemeClr val="tx2"/>
                </a:solidFill>
              </a:rPr>
              <a:t> put </a:t>
            </a:r>
            <a:r>
              <a:rPr lang="nl-NL" dirty="0" err="1">
                <a:solidFill>
                  <a:schemeClr val="tx2"/>
                </a:solidFill>
              </a:rPr>
              <a:t>their</a:t>
            </a:r>
            <a:r>
              <a:rPr lang="nl-NL" dirty="0">
                <a:solidFill>
                  <a:schemeClr val="tx2"/>
                </a:solidFill>
              </a:rPr>
              <a:t> IT </a:t>
            </a:r>
            <a:r>
              <a:rPr lang="nl-NL" dirty="0" err="1">
                <a:solidFill>
                  <a:schemeClr val="tx2"/>
                </a:solidFill>
              </a:rPr>
              <a:t>network</a:t>
            </a:r>
            <a:r>
              <a:rPr lang="nl-NL" dirty="0">
                <a:solidFill>
                  <a:schemeClr val="tx2"/>
                </a:solidFill>
              </a:rPr>
              <a:t> on </a:t>
            </a:r>
            <a:r>
              <a:rPr lang="nl-NL" dirty="0" err="1" smtClean="0">
                <a:solidFill>
                  <a:schemeClr val="tx2"/>
                </a:solidFill>
              </a:rPr>
              <a:t>regular</a:t>
            </a:r>
            <a:r>
              <a:rPr lang="nl-NL" dirty="0" smtClean="0">
                <a:solidFill>
                  <a:schemeClr val="tx2"/>
                </a:solidFill>
              </a:rPr>
              <a:t/>
            </a:r>
            <a:br>
              <a:rPr lang="nl-NL" dirty="0" smtClean="0">
                <a:solidFill>
                  <a:schemeClr val="tx2"/>
                </a:solidFill>
              </a:rPr>
            </a:br>
            <a:r>
              <a:rPr lang="nl-NL" dirty="0" smtClean="0">
                <a:solidFill>
                  <a:schemeClr val="tx2"/>
                </a:solidFill>
              </a:rPr>
              <a:t>   check</a:t>
            </a:r>
            <a:r>
              <a:rPr lang="nl-NL" dirty="0">
                <a:solidFill>
                  <a:schemeClr val="tx2"/>
                </a:solidFill>
              </a:rPr>
              <a:t>. </a:t>
            </a:r>
            <a:r>
              <a:rPr lang="nl-NL" dirty="0" err="1">
                <a:solidFill>
                  <a:schemeClr val="tx2"/>
                </a:solidFill>
              </a:rPr>
              <a:t>After</a:t>
            </a:r>
            <a:r>
              <a:rPr lang="nl-NL" dirty="0">
                <a:solidFill>
                  <a:schemeClr val="tx2"/>
                </a:solidFill>
              </a:rPr>
              <a:t> the hack 84% </a:t>
            </a:r>
            <a:r>
              <a:rPr lang="nl-NL" dirty="0" err="1">
                <a:solidFill>
                  <a:schemeClr val="tx2"/>
                </a:solidFill>
              </a:rPr>
              <a:t>considers</a:t>
            </a:r>
            <a:r>
              <a:rPr lang="nl-NL" dirty="0">
                <a:solidFill>
                  <a:schemeClr val="tx2"/>
                </a:solidFill>
              </a:rPr>
              <a:t> a </a:t>
            </a:r>
            <a:r>
              <a:rPr lang="nl-NL" dirty="0" err="1">
                <a:solidFill>
                  <a:schemeClr val="tx2"/>
                </a:solidFill>
              </a:rPr>
              <a:t>regular</a:t>
            </a:r>
            <a:r>
              <a:rPr lang="nl-NL" dirty="0">
                <a:solidFill>
                  <a:schemeClr val="tx2"/>
                </a:solidFill>
              </a:rPr>
              <a:t> </a:t>
            </a:r>
            <a:r>
              <a:rPr lang="nl-NL" dirty="0" smtClean="0">
                <a:solidFill>
                  <a:schemeClr val="tx2"/>
                </a:solidFill>
              </a:rPr>
              <a:t>check</a:t>
            </a:r>
          </a:p>
          <a:p>
            <a:pPr>
              <a:lnSpc>
                <a:spcPts val="3000"/>
              </a:lnSpc>
              <a:buClr>
                <a:srgbClr val="008CDC"/>
              </a:buClr>
              <a:buFont typeface="Symbol" pitchFamily="18" charset="2"/>
              <a:buChar char=""/>
            </a:pPr>
            <a:r>
              <a:rPr lang="nl-NL" dirty="0">
                <a:solidFill>
                  <a:schemeClr val="tx2"/>
                </a:solidFill>
              </a:rPr>
              <a:t> </a:t>
            </a:r>
            <a:endParaRPr lang="nl-NL" dirty="0" smtClean="0">
              <a:solidFill>
                <a:schemeClr val="tx2"/>
              </a:solidFill>
            </a:endParaRPr>
          </a:p>
        </p:txBody>
      </p:sp>
      <p:pic>
        <p:nvPicPr>
          <p:cNvPr id="14" name="Picture 9" descr="MKB_ALG_Colo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0481" y="230060"/>
            <a:ext cx="1697224" cy="1239966"/>
          </a:xfrm>
          <a:prstGeom prst="rect">
            <a:avLst/>
          </a:prstGeom>
          <a:noFill/>
        </p:spPr>
      </p:pic>
      <p:sp>
        <p:nvSpPr>
          <p:cNvPr id="13" name="Rechthoek 12"/>
          <p:cNvSpPr/>
          <p:nvPr/>
        </p:nvSpPr>
        <p:spPr>
          <a:xfrm>
            <a:off x="323528" y="2996952"/>
            <a:ext cx="7308304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ea typeface="Times New Roman"/>
                <a:cs typeface="Times New Roman"/>
              </a:rPr>
              <a:t/>
            </a:r>
            <a:br>
              <a:rPr lang="en-US" sz="2800" dirty="0" smtClean="0">
                <a:ea typeface="Times New Roman"/>
                <a:cs typeface="Times New Roman"/>
              </a:rPr>
            </a:br>
            <a:r>
              <a:rPr lang="nl-NL" sz="28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nl-NL" sz="2800" b="1" dirty="0" smtClean="0">
                <a:latin typeface="Arial" pitchFamily="34" charset="0"/>
                <a:cs typeface="Arial" pitchFamily="34" charset="0"/>
              </a:rPr>
            </a:br>
            <a:r>
              <a:rPr lang="nl-NL" dirty="0" smtClean="0">
                <a:latin typeface="Arial" pitchFamily="34" charset="0"/>
                <a:cs typeface="Arial" pitchFamily="34" charset="0"/>
              </a:rPr>
              <a:t/>
            </a:r>
            <a:br>
              <a:rPr lang="nl-NL" dirty="0" smtClean="0">
                <a:latin typeface="Arial" pitchFamily="34" charset="0"/>
                <a:cs typeface="Arial" pitchFamily="34" charset="0"/>
              </a:rPr>
            </a:br>
            <a:r>
              <a:rPr lang="nl-NL" dirty="0" smtClean="0">
                <a:latin typeface="Arial" pitchFamily="34" charset="0"/>
                <a:cs typeface="Arial" pitchFamily="34" charset="0"/>
              </a:rPr>
              <a:t/>
            </a:r>
            <a:br>
              <a:rPr lang="nl-NL" dirty="0" smtClean="0">
                <a:latin typeface="Arial" pitchFamily="34" charset="0"/>
                <a:cs typeface="Arial" pitchFamily="34" charset="0"/>
              </a:rPr>
            </a:br>
            <a:r>
              <a:rPr lang="nl-NL" dirty="0" smtClean="0">
                <a:latin typeface="Arial" pitchFamily="34" charset="0"/>
                <a:cs typeface="Arial" pitchFamily="34" charset="0"/>
              </a:rPr>
              <a:t/>
            </a:r>
            <a:br>
              <a:rPr lang="nl-NL" dirty="0" smtClean="0">
                <a:latin typeface="Arial" pitchFamily="34" charset="0"/>
                <a:cs typeface="Arial" pitchFamily="34" charset="0"/>
              </a:rPr>
            </a:br>
            <a:endParaRPr lang="nl-NL" dirty="0" smtClean="0">
              <a:latin typeface="Arial" pitchFamily="34" charset="0"/>
              <a:cs typeface="Arial" pitchFamily="34" charset="0"/>
            </a:endParaRPr>
          </a:p>
          <a:p>
            <a:r>
              <a:rPr lang="nl-NL" dirty="0" smtClean="0">
                <a:latin typeface="Arial" pitchFamily="34" charset="0"/>
                <a:cs typeface="Arial" pitchFamily="34" charset="0"/>
              </a:rPr>
              <a:t> </a:t>
            </a:r>
            <a:br>
              <a:rPr lang="nl-NL" dirty="0" smtClean="0">
                <a:latin typeface="Arial" pitchFamily="34" charset="0"/>
                <a:cs typeface="Arial" pitchFamily="34" charset="0"/>
              </a:rPr>
            </a:br>
            <a:r>
              <a:rPr lang="nl-NL" dirty="0" smtClean="0">
                <a:latin typeface="Arial" pitchFamily="34" charset="0"/>
                <a:cs typeface="Arial" pitchFamily="34" charset="0"/>
              </a:rPr>
              <a:t/>
            </a:r>
            <a:br>
              <a:rPr lang="nl-NL" dirty="0" smtClean="0">
                <a:latin typeface="Arial" pitchFamily="34" charset="0"/>
                <a:cs typeface="Arial" pitchFamily="34" charset="0"/>
              </a:rPr>
            </a:br>
            <a:endParaRPr lang="nl-NL" dirty="0"/>
          </a:p>
        </p:txBody>
      </p:sp>
      <p:sp>
        <p:nvSpPr>
          <p:cNvPr id="20" name="Rechthoek 19"/>
          <p:cNvSpPr/>
          <p:nvPr/>
        </p:nvSpPr>
        <p:spPr>
          <a:xfrm>
            <a:off x="107504" y="1772816"/>
            <a:ext cx="2664296" cy="5040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/>
              <a:t>E</a:t>
            </a:r>
            <a:r>
              <a:rPr lang="en-US" sz="3600" b="1" dirty="0" smtClean="0"/>
              <a:t>valuation </a:t>
            </a:r>
            <a:endParaRPr lang="nl-NL" sz="3600" b="1" dirty="0"/>
          </a:p>
        </p:txBody>
      </p:sp>
      <p:pic>
        <p:nvPicPr>
          <p:cNvPr id="12" name="Picture 2" descr="http://www.bollenstreekomroep.nl/img/lib/img_5540939da09b4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5517232"/>
            <a:ext cx="2094691" cy="1110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5095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jdelijke aanduiding voor datum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dirty="0" smtClean="0">
                <a:solidFill>
                  <a:srgbClr val="898989"/>
                </a:solidFill>
              </a:rPr>
              <a:t>December 17, 2015</a:t>
            </a:r>
            <a:endParaRPr lang="nl-NL" dirty="0">
              <a:solidFill>
                <a:srgbClr val="898989"/>
              </a:solidFill>
            </a:endParaRPr>
          </a:p>
        </p:txBody>
      </p:sp>
      <p:sp>
        <p:nvSpPr>
          <p:cNvPr id="17" name="Tijdelijke aanduiding voor voettekst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Tekstvak 7"/>
          <p:cNvSpPr txBox="1"/>
          <p:nvPr/>
        </p:nvSpPr>
        <p:spPr>
          <a:xfrm>
            <a:off x="323528" y="2708920"/>
            <a:ext cx="7992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  <p:sp>
        <p:nvSpPr>
          <p:cNvPr id="9" name="Tekstvak 8"/>
          <p:cNvSpPr txBox="1"/>
          <p:nvPr/>
        </p:nvSpPr>
        <p:spPr>
          <a:xfrm>
            <a:off x="323527" y="2276872"/>
            <a:ext cx="8820473" cy="4324261"/>
          </a:xfrm>
          <a:prstGeom prst="rect">
            <a:avLst/>
          </a:prstGeom>
          <a:noFill/>
        </p:spPr>
        <p:txBody>
          <a:bodyPr wrap="square" lIns="50400" rtlCol="0">
            <a:spAutoFit/>
          </a:bodyPr>
          <a:lstStyle/>
          <a:p>
            <a:pPr marL="342900" indent="-342900">
              <a:lnSpc>
                <a:spcPts val="3000"/>
              </a:lnSpc>
              <a:buClr>
                <a:srgbClr val="008CDC"/>
              </a:buClr>
              <a:buFont typeface="Arial" panose="020B0604020202020204" pitchFamily="34" charset="0"/>
              <a:buChar char="•"/>
            </a:pPr>
            <a:r>
              <a:rPr lang="nl-NL" sz="2200" dirty="0" smtClean="0">
                <a:latin typeface="Arial" pitchFamily="34" charset="0"/>
                <a:cs typeface="Arial" pitchFamily="34" charset="0"/>
              </a:rPr>
              <a:t>We </a:t>
            </a:r>
            <a:r>
              <a:rPr lang="nl-NL" sz="2200" dirty="0" err="1" smtClean="0">
                <a:latin typeface="Arial" pitchFamily="34" charset="0"/>
                <a:cs typeface="Arial" pitchFamily="34" charset="0"/>
              </a:rPr>
              <a:t>did</a:t>
            </a:r>
            <a:r>
              <a:rPr lang="nl-NL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nl-NL" sz="2200" dirty="0" err="1" smtClean="0">
                <a:latin typeface="Arial" pitchFamily="34" charset="0"/>
                <a:cs typeface="Arial" pitchFamily="34" charset="0"/>
              </a:rPr>
              <a:t>not</a:t>
            </a:r>
            <a:r>
              <a:rPr lang="nl-NL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nl-NL" sz="2200" dirty="0" err="1" smtClean="0">
                <a:latin typeface="Arial" pitchFamily="34" charset="0"/>
                <a:cs typeface="Arial" pitchFamily="34" charset="0"/>
              </a:rPr>
              <a:t>sell</a:t>
            </a:r>
            <a:r>
              <a:rPr lang="nl-NL" sz="2200" dirty="0" smtClean="0">
                <a:latin typeface="Arial" pitchFamily="34" charset="0"/>
                <a:cs typeface="Arial" pitchFamily="34" charset="0"/>
              </a:rPr>
              <a:t> all 300 </a:t>
            </a:r>
            <a:r>
              <a:rPr lang="nl-NL" sz="2200" dirty="0" err="1" smtClean="0">
                <a:latin typeface="Arial" pitchFamily="34" charset="0"/>
                <a:cs typeface="Arial" pitchFamily="34" charset="0"/>
              </a:rPr>
              <a:t>hacks</a:t>
            </a:r>
            <a:r>
              <a:rPr lang="nl-NL" sz="2200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 marL="342900" indent="-342900">
              <a:lnSpc>
                <a:spcPts val="3000"/>
              </a:lnSpc>
              <a:buClr>
                <a:srgbClr val="008CDC"/>
              </a:buClr>
              <a:buFont typeface="Arial" panose="020B0604020202020204" pitchFamily="34" charset="0"/>
              <a:buChar char="•"/>
            </a:pPr>
            <a:r>
              <a:rPr lang="en-US" sz="2200" dirty="0" smtClean="0">
                <a:latin typeface="Arial" pitchFamily="34" charset="0"/>
                <a:cs typeface="Arial" pitchFamily="34" charset="0"/>
              </a:rPr>
              <a:t>SME’s gave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unsufficient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priority to the feed back of ‘their hack’;</a:t>
            </a:r>
          </a:p>
          <a:p>
            <a:pPr marL="342900" indent="-342900">
              <a:lnSpc>
                <a:spcPts val="3000"/>
              </a:lnSpc>
              <a:buClr>
                <a:srgbClr val="008CDC"/>
              </a:buClr>
              <a:buFont typeface="Arial" panose="020B0604020202020204" pitchFamily="34" charset="0"/>
              <a:buChar char="•"/>
            </a:pPr>
            <a:r>
              <a:rPr lang="en-US" sz="2200" dirty="0" smtClean="0">
                <a:latin typeface="Arial" pitchFamily="34" charset="0"/>
                <a:cs typeface="Arial" pitchFamily="34" charset="0"/>
              </a:rPr>
              <a:t>75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% of the SME’s that has been hacked is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unsufficiently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protected  against 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cybercrime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 marL="342900" indent="-342900">
              <a:lnSpc>
                <a:spcPts val="3000"/>
              </a:lnSpc>
              <a:buClr>
                <a:srgbClr val="008CDC"/>
              </a:buClr>
              <a:buFont typeface="Arial" panose="020B0604020202020204" pitchFamily="34" charset="0"/>
              <a:buChar char="•"/>
            </a:pPr>
            <a:r>
              <a:rPr lang="nl-NL" sz="2200" dirty="0" smtClean="0">
                <a:latin typeface="Arial" pitchFamily="34" charset="0"/>
                <a:cs typeface="Arial" pitchFamily="34" charset="0"/>
              </a:rPr>
              <a:t>The </a:t>
            </a:r>
            <a:r>
              <a:rPr lang="nl-NL" sz="2200" dirty="0" smtClean="0">
                <a:latin typeface="Arial" pitchFamily="34" charset="0"/>
                <a:cs typeface="Arial" pitchFamily="34" charset="0"/>
              </a:rPr>
              <a:t>hacker business is </a:t>
            </a:r>
            <a:r>
              <a:rPr lang="nl-NL" sz="2200" dirty="0" err="1" smtClean="0">
                <a:latin typeface="Arial" pitchFamily="34" charset="0"/>
                <a:cs typeface="Arial" pitchFamily="34" charset="0"/>
              </a:rPr>
              <a:t>quite</a:t>
            </a:r>
            <a:r>
              <a:rPr lang="nl-NL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nl-NL" sz="2200" dirty="0" err="1" smtClean="0">
                <a:latin typeface="Arial" pitchFamily="34" charset="0"/>
                <a:cs typeface="Arial" pitchFamily="34" charset="0"/>
              </a:rPr>
              <a:t>inventive</a:t>
            </a:r>
            <a:r>
              <a:rPr lang="nl-NL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nl-NL" sz="22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</a:t>
            </a:r>
            <a:r>
              <a:rPr lang="nl-NL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nl-NL" sz="2200" dirty="0" err="1" smtClean="0">
                <a:latin typeface="Arial" pitchFamily="34" charset="0"/>
                <a:cs typeface="Arial" pitchFamily="34" charset="0"/>
              </a:rPr>
              <a:t>every</a:t>
            </a:r>
            <a:r>
              <a:rPr lang="nl-NL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nl-NL" sz="2200" dirty="0" err="1" smtClean="0">
                <a:latin typeface="Arial" pitchFamily="34" charset="0"/>
                <a:cs typeface="Arial" pitchFamily="34" charset="0"/>
              </a:rPr>
              <a:t>day</a:t>
            </a:r>
            <a:r>
              <a:rPr lang="nl-NL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nl-NL" sz="2200" dirty="0" err="1" smtClean="0">
                <a:latin typeface="Arial" pitchFamily="34" charset="0"/>
                <a:cs typeface="Arial" pitchFamily="34" charset="0"/>
              </a:rPr>
              <a:t>brings</a:t>
            </a:r>
            <a:r>
              <a:rPr lang="nl-NL" sz="2200" dirty="0" smtClean="0">
                <a:latin typeface="Arial" pitchFamily="34" charset="0"/>
                <a:cs typeface="Arial" pitchFamily="34" charset="0"/>
              </a:rPr>
              <a:t> new</a:t>
            </a:r>
          </a:p>
          <a:p>
            <a:pPr marL="342900" indent="-342900">
              <a:lnSpc>
                <a:spcPts val="3000"/>
              </a:lnSpc>
              <a:buClr>
                <a:srgbClr val="008CDC"/>
              </a:buClr>
              <a:buFont typeface="Arial" panose="020B0604020202020204" pitchFamily="34" charset="0"/>
              <a:buChar char="•"/>
            </a:pPr>
            <a:r>
              <a:rPr lang="nl-NL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nl-NL" sz="2200" dirty="0" smtClean="0">
                <a:latin typeface="Arial" pitchFamily="34" charset="0"/>
                <a:cs typeface="Arial" pitchFamily="34" charset="0"/>
              </a:rPr>
              <a:t>tricks </a:t>
            </a:r>
            <a:r>
              <a:rPr lang="nl-NL" sz="2200" dirty="0" smtClean="0">
                <a:latin typeface="Arial" pitchFamily="34" charset="0"/>
                <a:cs typeface="Arial" pitchFamily="34" charset="0"/>
              </a:rPr>
              <a:t>to enter </a:t>
            </a:r>
            <a:r>
              <a:rPr lang="nl-NL" sz="2200" dirty="0" smtClean="0">
                <a:latin typeface="Arial" pitchFamily="34" charset="0"/>
                <a:cs typeface="Arial" pitchFamily="34" charset="0"/>
              </a:rPr>
              <a:t>IT-</a:t>
            </a:r>
            <a:r>
              <a:rPr lang="nl-NL" sz="2200" dirty="0" err="1" smtClean="0">
                <a:latin typeface="Arial" pitchFamily="34" charset="0"/>
                <a:cs typeface="Arial" pitchFamily="34" charset="0"/>
              </a:rPr>
              <a:t>enviroments</a:t>
            </a:r>
            <a:r>
              <a:rPr lang="nl-NL" sz="2200" dirty="0" smtClean="0">
                <a:latin typeface="Arial" pitchFamily="34" charset="0"/>
                <a:cs typeface="Arial" pitchFamily="34" charset="0"/>
              </a:rPr>
              <a:t>.</a:t>
            </a:r>
            <a:endParaRPr lang="nl-NL" sz="22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ts val="3000"/>
              </a:lnSpc>
              <a:buClr>
                <a:srgbClr val="008CDC"/>
              </a:buClr>
            </a:pPr>
            <a:endParaRPr lang="en-US" sz="22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ts val="3000"/>
              </a:lnSpc>
              <a:buClr>
                <a:srgbClr val="008CDC"/>
              </a:buClr>
            </a:pPr>
            <a:r>
              <a:rPr lang="en-US" sz="2200" b="1" dirty="0" smtClean="0">
                <a:solidFill>
                  <a:srgbClr val="008CDC"/>
                </a:solidFill>
                <a:latin typeface="Arial Black" pitchFamily="34" charset="0"/>
                <a:cs typeface="Arial" pitchFamily="34" charset="0"/>
              </a:rPr>
              <a:t>So.. </a:t>
            </a:r>
          </a:p>
          <a:p>
            <a:pPr>
              <a:lnSpc>
                <a:spcPts val="3000"/>
              </a:lnSpc>
              <a:buClr>
                <a:srgbClr val="008CDC"/>
              </a:buClr>
            </a:pPr>
            <a:r>
              <a:rPr lang="en-US" sz="2200" b="1" dirty="0" smtClean="0">
                <a:solidFill>
                  <a:srgbClr val="008CDC"/>
                </a:solidFill>
                <a:latin typeface="Arial Black" pitchFamily="34" charset="0"/>
                <a:cs typeface="Arial" pitchFamily="34" charset="0"/>
              </a:rPr>
              <a:t>our mission to make SME’s aware of </a:t>
            </a:r>
          </a:p>
          <a:p>
            <a:pPr>
              <a:lnSpc>
                <a:spcPts val="3000"/>
              </a:lnSpc>
              <a:buClr>
                <a:srgbClr val="008CDC"/>
              </a:buClr>
            </a:pPr>
            <a:r>
              <a:rPr lang="en-US" sz="2200" b="1" dirty="0" smtClean="0">
                <a:solidFill>
                  <a:srgbClr val="008CDC"/>
                </a:solidFill>
                <a:latin typeface="Arial Black" pitchFamily="34" charset="0"/>
                <a:cs typeface="Arial" pitchFamily="34" charset="0"/>
              </a:rPr>
              <a:t>cybercrime is not accomplished…yet.. </a:t>
            </a:r>
          </a:p>
          <a:p>
            <a:pPr>
              <a:lnSpc>
                <a:spcPts val="3000"/>
              </a:lnSpc>
              <a:buClr>
                <a:srgbClr val="008CDC"/>
              </a:buClr>
            </a:pPr>
            <a:endParaRPr lang="nl-NL" sz="22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Picture 9" descr="MKB_ALG_Colo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0481" y="230060"/>
            <a:ext cx="1697224" cy="1239966"/>
          </a:xfrm>
          <a:prstGeom prst="rect">
            <a:avLst/>
          </a:prstGeom>
          <a:noFill/>
        </p:spPr>
      </p:pic>
      <p:sp>
        <p:nvSpPr>
          <p:cNvPr id="13" name="Rechthoek 12"/>
          <p:cNvSpPr/>
          <p:nvPr/>
        </p:nvSpPr>
        <p:spPr>
          <a:xfrm>
            <a:off x="323528" y="2996952"/>
            <a:ext cx="7308304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ea typeface="Times New Roman"/>
                <a:cs typeface="Times New Roman"/>
              </a:rPr>
              <a:t/>
            </a:r>
            <a:br>
              <a:rPr lang="en-US" sz="2800" dirty="0" smtClean="0">
                <a:ea typeface="Times New Roman"/>
                <a:cs typeface="Times New Roman"/>
              </a:rPr>
            </a:br>
            <a:r>
              <a:rPr lang="nl-NL" sz="28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nl-NL" sz="2800" b="1" dirty="0" smtClean="0">
                <a:latin typeface="Arial" pitchFamily="34" charset="0"/>
                <a:cs typeface="Arial" pitchFamily="34" charset="0"/>
              </a:rPr>
            </a:br>
            <a:r>
              <a:rPr lang="nl-NL" dirty="0" smtClean="0">
                <a:latin typeface="Arial" pitchFamily="34" charset="0"/>
                <a:cs typeface="Arial" pitchFamily="34" charset="0"/>
              </a:rPr>
              <a:t/>
            </a:r>
            <a:br>
              <a:rPr lang="nl-NL" dirty="0" smtClean="0">
                <a:latin typeface="Arial" pitchFamily="34" charset="0"/>
                <a:cs typeface="Arial" pitchFamily="34" charset="0"/>
              </a:rPr>
            </a:br>
            <a:r>
              <a:rPr lang="nl-NL" dirty="0" smtClean="0">
                <a:latin typeface="Arial" pitchFamily="34" charset="0"/>
                <a:cs typeface="Arial" pitchFamily="34" charset="0"/>
              </a:rPr>
              <a:t/>
            </a:r>
            <a:br>
              <a:rPr lang="nl-NL" dirty="0" smtClean="0">
                <a:latin typeface="Arial" pitchFamily="34" charset="0"/>
                <a:cs typeface="Arial" pitchFamily="34" charset="0"/>
              </a:rPr>
            </a:br>
            <a:r>
              <a:rPr lang="nl-NL" dirty="0" smtClean="0">
                <a:latin typeface="Arial" pitchFamily="34" charset="0"/>
                <a:cs typeface="Arial" pitchFamily="34" charset="0"/>
              </a:rPr>
              <a:t/>
            </a:r>
            <a:br>
              <a:rPr lang="nl-NL" dirty="0" smtClean="0">
                <a:latin typeface="Arial" pitchFamily="34" charset="0"/>
                <a:cs typeface="Arial" pitchFamily="34" charset="0"/>
              </a:rPr>
            </a:br>
            <a:endParaRPr lang="nl-NL" dirty="0" smtClean="0">
              <a:latin typeface="Arial" pitchFamily="34" charset="0"/>
              <a:cs typeface="Arial" pitchFamily="34" charset="0"/>
            </a:endParaRPr>
          </a:p>
          <a:p>
            <a:r>
              <a:rPr lang="nl-NL" dirty="0" smtClean="0">
                <a:latin typeface="Arial" pitchFamily="34" charset="0"/>
                <a:cs typeface="Arial" pitchFamily="34" charset="0"/>
              </a:rPr>
              <a:t> </a:t>
            </a:r>
            <a:br>
              <a:rPr lang="nl-NL" dirty="0" smtClean="0">
                <a:latin typeface="Arial" pitchFamily="34" charset="0"/>
                <a:cs typeface="Arial" pitchFamily="34" charset="0"/>
              </a:rPr>
            </a:br>
            <a:r>
              <a:rPr lang="nl-NL" dirty="0" smtClean="0">
                <a:latin typeface="Arial" pitchFamily="34" charset="0"/>
                <a:cs typeface="Arial" pitchFamily="34" charset="0"/>
              </a:rPr>
              <a:t/>
            </a:r>
            <a:br>
              <a:rPr lang="nl-NL" dirty="0" smtClean="0">
                <a:latin typeface="Arial" pitchFamily="34" charset="0"/>
                <a:cs typeface="Arial" pitchFamily="34" charset="0"/>
              </a:rPr>
            </a:br>
            <a:endParaRPr lang="nl-NL" dirty="0"/>
          </a:p>
        </p:txBody>
      </p:sp>
      <p:sp>
        <p:nvSpPr>
          <p:cNvPr id="20" name="Rechthoek 19"/>
          <p:cNvSpPr/>
          <p:nvPr/>
        </p:nvSpPr>
        <p:spPr>
          <a:xfrm>
            <a:off x="107504" y="1772816"/>
            <a:ext cx="3203848" cy="5040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smtClean="0"/>
              <a:t>Finally</a:t>
            </a:r>
            <a:endParaRPr lang="nl-NL" sz="3600" b="1" dirty="0"/>
          </a:p>
        </p:txBody>
      </p:sp>
      <p:pic>
        <p:nvPicPr>
          <p:cNvPr id="75780" name="Picture 4" descr="http://www.schleich-s.nl/images/7000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4" y="4149080"/>
            <a:ext cx="2387342" cy="17241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6381328"/>
            <a:ext cx="527733" cy="394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2" descr="C:\Users\e.jacobs\AppData\Local\Microsoft\Windows\Temporary Internet Files\Content.Outlook\E4Y2VIZ5\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481" y="6461483"/>
            <a:ext cx="1175356" cy="240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6327776"/>
            <a:ext cx="530224" cy="530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1" descr="MKB_ALG_Whit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850" y="260350"/>
            <a:ext cx="1655763" cy="120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Connector 14"/>
          <p:cNvCxnSpPr>
            <a:cxnSpLocks noChangeShapeType="1"/>
          </p:cNvCxnSpPr>
          <p:nvPr/>
        </p:nvCxnSpPr>
        <p:spPr bwMode="auto">
          <a:xfrm flipH="1">
            <a:off x="7667625" y="6308725"/>
            <a:ext cx="1295401" cy="1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8" name="Straight Connector 14"/>
          <p:cNvCxnSpPr>
            <a:cxnSpLocks noChangeShapeType="1"/>
          </p:cNvCxnSpPr>
          <p:nvPr/>
        </p:nvCxnSpPr>
        <p:spPr bwMode="auto">
          <a:xfrm rot="10800000">
            <a:off x="323850" y="6308725"/>
            <a:ext cx="7343775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</p:cxnSp>
      <p:pic>
        <p:nvPicPr>
          <p:cNvPr id="9" name="Picture 9" descr="MKB_ALG_Color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0481" y="230060"/>
            <a:ext cx="1697224" cy="1239966"/>
          </a:xfrm>
          <a:prstGeom prst="rect">
            <a:avLst/>
          </a:prstGeom>
          <a:noFill/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6381328"/>
            <a:ext cx="1017587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6381328"/>
            <a:ext cx="749301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7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6381328"/>
            <a:ext cx="1225550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8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6381328"/>
            <a:ext cx="1023937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Tekstvak 24"/>
          <p:cNvSpPr txBox="1"/>
          <p:nvPr/>
        </p:nvSpPr>
        <p:spPr>
          <a:xfrm>
            <a:off x="342341" y="2349870"/>
            <a:ext cx="7685645" cy="3754874"/>
          </a:xfrm>
          <a:prstGeom prst="rect">
            <a:avLst/>
          </a:prstGeom>
          <a:noFill/>
        </p:spPr>
        <p:txBody>
          <a:bodyPr wrap="square" lIns="50400" rtlCol="0">
            <a:spAutoFit/>
          </a:bodyPr>
          <a:lstStyle/>
          <a:p>
            <a:pPr lvl="0">
              <a:defRPr sz="1800" spc="0">
                <a:solidFill>
                  <a:srgbClr val="000000"/>
                </a:solidFill>
              </a:defRPr>
            </a:pPr>
            <a:r>
              <a:rPr lang="en-US" sz="2400" b="1" dirty="0">
                <a:solidFill>
                  <a:srgbClr val="E98500"/>
                </a:solidFill>
                <a:latin typeface="Arial" pitchFamily="34" charset="0"/>
                <a:cs typeface="Arial" pitchFamily="34" charset="0"/>
              </a:rPr>
              <a:t>The challenge</a:t>
            </a:r>
          </a:p>
          <a:p>
            <a:pPr lvl="0">
              <a:defRPr sz="1800" spc="0">
                <a:solidFill>
                  <a:srgbClr val="000000"/>
                </a:solidFill>
              </a:defRPr>
            </a:pPr>
            <a:r>
              <a:rPr lang="en-US" sz="2000" spc="-18" dirty="0">
                <a:solidFill>
                  <a:srgbClr val="000000"/>
                </a:solidFill>
                <a:latin typeface="+mj-lt"/>
                <a:ea typeface="Proxima Nova"/>
                <a:cs typeface="Proxima Nova"/>
                <a:sym typeface="Proxima Nova"/>
              </a:rPr>
              <a:t>Entrepreneurs are hardly aware of the impact of cybercrime on </a:t>
            </a:r>
            <a:r>
              <a:rPr lang="en-US" sz="2000" spc="-18" dirty="0" smtClean="0">
                <a:solidFill>
                  <a:srgbClr val="000000"/>
                </a:solidFill>
                <a:latin typeface="+mj-lt"/>
                <a:ea typeface="Proxima Nova"/>
                <a:cs typeface="Proxima Nova"/>
                <a:sym typeface="Proxima Nova"/>
              </a:rPr>
              <a:t/>
            </a:r>
            <a:br>
              <a:rPr lang="en-US" sz="2000" spc="-18" dirty="0" smtClean="0">
                <a:solidFill>
                  <a:srgbClr val="000000"/>
                </a:solidFill>
                <a:latin typeface="+mj-lt"/>
                <a:ea typeface="Proxima Nova"/>
                <a:cs typeface="Proxima Nova"/>
                <a:sym typeface="Proxima Nova"/>
              </a:rPr>
            </a:br>
            <a:r>
              <a:rPr lang="en-US" sz="2000" spc="-18" dirty="0" smtClean="0">
                <a:solidFill>
                  <a:srgbClr val="000000"/>
                </a:solidFill>
                <a:latin typeface="+mj-lt"/>
                <a:ea typeface="Proxima Nova"/>
                <a:cs typeface="Proxima Nova"/>
                <a:sym typeface="Proxima Nova"/>
              </a:rPr>
              <a:t>their </a:t>
            </a:r>
            <a:r>
              <a:rPr lang="en-US" sz="2000" spc="-18" dirty="0">
                <a:solidFill>
                  <a:srgbClr val="000000"/>
                </a:solidFill>
                <a:latin typeface="+mj-lt"/>
                <a:ea typeface="Proxima Nova"/>
                <a:cs typeface="Proxima Nova"/>
                <a:sym typeface="Proxima Nova"/>
              </a:rPr>
              <a:t>business while:</a:t>
            </a:r>
          </a:p>
          <a:p>
            <a:pPr indent="-342900">
              <a:buClr>
                <a:srgbClr val="008CDC"/>
              </a:buClr>
              <a:buFont typeface="Symbol" pitchFamily="18" charset="2"/>
              <a:buChar char=""/>
              <a:defRPr sz="1800" spc="0">
                <a:solidFill>
                  <a:srgbClr val="000000"/>
                </a:solidFill>
              </a:defRPr>
            </a:pPr>
            <a:r>
              <a:rPr lang="en-US" sz="2000" dirty="0">
                <a:latin typeface="+mj-lt"/>
                <a:cs typeface="Arial" pitchFamily="34" charset="0"/>
                <a:sym typeface="Proxima Nova"/>
              </a:rPr>
              <a:t>€ 7,5 billion euros business damage per year</a:t>
            </a:r>
          </a:p>
          <a:p>
            <a:pPr indent="-342900">
              <a:buClr>
                <a:srgbClr val="008CDC"/>
              </a:buClr>
              <a:buFont typeface="Symbol" pitchFamily="18" charset="2"/>
              <a:buChar char=""/>
              <a:defRPr sz="1800" spc="0">
                <a:solidFill>
                  <a:srgbClr val="000000"/>
                </a:solidFill>
              </a:defRPr>
            </a:pPr>
            <a:r>
              <a:rPr lang="en-US" sz="2000" dirty="0">
                <a:solidFill>
                  <a:srgbClr val="000000"/>
                </a:solidFill>
                <a:latin typeface="+mj-lt"/>
                <a:cs typeface="Arial" pitchFamily="34" charset="0"/>
                <a:sym typeface="Proxima Nova"/>
              </a:rPr>
              <a:t>The Netherlands target country for </a:t>
            </a:r>
            <a:r>
              <a:rPr lang="en-US" sz="2000" dirty="0" smtClean="0">
                <a:solidFill>
                  <a:srgbClr val="000000"/>
                </a:solidFill>
                <a:latin typeface="+mj-lt"/>
                <a:cs typeface="Arial" pitchFamily="34" charset="0"/>
                <a:sym typeface="Proxima Nova"/>
              </a:rPr>
              <a:t>cybercrime</a:t>
            </a:r>
            <a:endParaRPr lang="en-US" sz="2000" dirty="0">
              <a:solidFill>
                <a:srgbClr val="000000"/>
              </a:solidFill>
              <a:latin typeface="+mj-lt"/>
              <a:cs typeface="Arial" pitchFamily="34" charset="0"/>
              <a:sym typeface="Proxima Nova"/>
            </a:endParaRPr>
          </a:p>
          <a:p>
            <a:pPr lvl="0">
              <a:defRPr sz="1800" spc="0">
                <a:solidFill>
                  <a:srgbClr val="000000"/>
                </a:solidFill>
              </a:defRPr>
            </a:pPr>
            <a:endParaRPr lang="en-US" sz="2000" b="1" spc="-18" dirty="0">
              <a:latin typeface="+mj-lt"/>
            </a:endParaRPr>
          </a:p>
          <a:p>
            <a:pPr>
              <a:defRPr sz="1800" spc="0">
                <a:solidFill>
                  <a:srgbClr val="000000"/>
                </a:solidFill>
              </a:defRPr>
            </a:pPr>
            <a:r>
              <a:rPr lang="en-US" sz="2400" b="1" dirty="0">
                <a:solidFill>
                  <a:srgbClr val="E98500"/>
                </a:solidFill>
                <a:latin typeface="Arial" pitchFamily="34" charset="0"/>
                <a:cs typeface="Arial" pitchFamily="34" charset="0"/>
              </a:rPr>
              <a:t>Our approach</a:t>
            </a:r>
          </a:p>
          <a:p>
            <a:pPr indent="-342900">
              <a:lnSpc>
                <a:spcPct val="110000"/>
              </a:lnSpc>
              <a:buClr>
                <a:srgbClr val="008CDC"/>
              </a:buClr>
              <a:buFont typeface="Symbol" pitchFamily="18" charset="2"/>
              <a:buChar char=""/>
              <a:defRPr sz="1800" spc="0">
                <a:solidFill>
                  <a:srgbClr val="000000"/>
                </a:solidFill>
              </a:defRPr>
            </a:pPr>
            <a:r>
              <a:rPr lang="en-US" sz="2000" dirty="0">
                <a:solidFill>
                  <a:srgbClr val="000000"/>
                </a:solidFill>
                <a:latin typeface="+mj-lt"/>
                <a:cs typeface="Arial" pitchFamily="34" charset="0"/>
                <a:sym typeface="Proxima Nova"/>
              </a:rPr>
              <a:t>5 </a:t>
            </a:r>
            <a:r>
              <a:rPr lang="en-US" sz="2000" dirty="0" err="1" smtClean="0">
                <a:solidFill>
                  <a:srgbClr val="000000"/>
                </a:solidFill>
                <a:latin typeface="+mj-lt"/>
                <a:cs typeface="Arial" pitchFamily="34" charset="0"/>
                <a:sym typeface="Proxima Nova"/>
              </a:rPr>
              <a:t>roadshows</a:t>
            </a:r>
            <a:r>
              <a:rPr lang="en-US" sz="2000" dirty="0" smtClean="0">
                <a:solidFill>
                  <a:srgbClr val="000000"/>
                </a:solidFill>
                <a:latin typeface="+mj-lt"/>
                <a:cs typeface="Arial" pitchFamily="34" charset="0"/>
                <a:sym typeface="Proxima Nova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+mj-lt"/>
                <a:cs typeface="Arial" pitchFamily="34" charset="0"/>
                <a:sym typeface="Proxima Nova"/>
              </a:rPr>
              <a:t>in cooperation with the regional networks for </a:t>
            </a:r>
          </a:p>
          <a:p>
            <a:pPr>
              <a:lnSpc>
                <a:spcPct val="110000"/>
              </a:lnSpc>
              <a:buClr>
                <a:srgbClr val="008CDC"/>
              </a:buClr>
              <a:defRPr sz="1800" spc="0">
                <a:solidFill>
                  <a:srgbClr val="000000"/>
                </a:solidFill>
              </a:defRPr>
            </a:pPr>
            <a:r>
              <a:rPr lang="en-US" sz="2000" dirty="0">
                <a:solidFill>
                  <a:srgbClr val="000000"/>
                </a:solidFill>
                <a:latin typeface="+mj-lt"/>
                <a:cs typeface="Arial" pitchFamily="34" charset="0"/>
                <a:sym typeface="Proxima Nova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latin typeface="+mj-lt"/>
                <a:cs typeface="Arial" pitchFamily="34" charset="0"/>
                <a:sym typeface="Proxima Nova"/>
              </a:rPr>
              <a:t>    safely </a:t>
            </a:r>
            <a:r>
              <a:rPr lang="en-US" sz="2000" dirty="0" err="1">
                <a:solidFill>
                  <a:srgbClr val="000000"/>
                </a:solidFill>
                <a:latin typeface="+mj-lt"/>
                <a:cs typeface="Arial" pitchFamily="34" charset="0"/>
                <a:sym typeface="Proxima Nova"/>
              </a:rPr>
              <a:t>entrepreneuring</a:t>
            </a:r>
            <a:r>
              <a:rPr lang="en-US" sz="2000" dirty="0">
                <a:solidFill>
                  <a:srgbClr val="000000"/>
                </a:solidFill>
                <a:latin typeface="+mj-lt"/>
                <a:cs typeface="Arial" pitchFamily="34" charset="0"/>
                <a:sym typeface="Proxima Nova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latin typeface="+mj-lt"/>
                <a:cs typeface="Arial" pitchFamily="34" charset="0"/>
                <a:sym typeface="Wingdings" pitchFamily="2" charset="2"/>
              </a:rPr>
              <a:t></a:t>
            </a:r>
            <a:r>
              <a:rPr lang="en-US" sz="2000" dirty="0" smtClean="0">
                <a:solidFill>
                  <a:srgbClr val="000000"/>
                </a:solidFill>
                <a:latin typeface="+mj-lt"/>
                <a:cs typeface="Arial" pitchFamily="34" charset="0"/>
                <a:sym typeface="Proxima Nova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+mj-lt"/>
                <a:cs typeface="Arial" pitchFamily="34" charset="0"/>
                <a:sym typeface="Proxima Nova"/>
              </a:rPr>
              <a:t>awareness</a:t>
            </a:r>
          </a:p>
          <a:p>
            <a:pPr indent="-342900">
              <a:lnSpc>
                <a:spcPct val="110000"/>
              </a:lnSpc>
              <a:buClr>
                <a:srgbClr val="008CDC"/>
              </a:buClr>
              <a:buFont typeface="Symbol" pitchFamily="18" charset="2"/>
              <a:buChar char=""/>
              <a:defRPr sz="1800" spc="0">
                <a:solidFill>
                  <a:srgbClr val="000000"/>
                </a:solidFill>
              </a:defRPr>
            </a:pPr>
            <a:r>
              <a:rPr lang="en-US" sz="2000" dirty="0">
                <a:solidFill>
                  <a:srgbClr val="000000"/>
                </a:solidFill>
                <a:latin typeface="+mj-lt"/>
                <a:cs typeface="Arial" pitchFamily="34" charset="0"/>
                <a:sym typeface="Proxima Nova"/>
              </a:rPr>
              <a:t>The offer of 300 ‘live’ hacks </a:t>
            </a:r>
            <a:r>
              <a:rPr lang="en-US" sz="2000" dirty="0" smtClean="0">
                <a:solidFill>
                  <a:srgbClr val="000000"/>
                </a:solidFill>
                <a:latin typeface="+mj-lt"/>
                <a:cs typeface="Arial" pitchFamily="34" charset="0"/>
                <a:sym typeface="Wingdings" pitchFamily="2" charset="2"/>
              </a:rPr>
              <a:t></a:t>
            </a:r>
            <a:r>
              <a:rPr lang="en-US" sz="2000" dirty="0" smtClean="0">
                <a:solidFill>
                  <a:srgbClr val="000000"/>
                </a:solidFill>
                <a:latin typeface="+mj-lt"/>
                <a:cs typeface="Arial" pitchFamily="34" charset="0"/>
                <a:sym typeface="Proxima Nova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+mj-lt"/>
                <a:cs typeface="Arial" pitchFamily="34" charset="0"/>
                <a:sym typeface="Proxima Nova"/>
              </a:rPr>
              <a:t>a call to action!  </a:t>
            </a:r>
            <a:endParaRPr lang="en-US" sz="2000" dirty="0">
              <a:solidFill>
                <a:srgbClr val="000000"/>
              </a:solidFill>
              <a:latin typeface="+mj-lt"/>
              <a:cs typeface="Arial" pitchFamily="34" charset="0"/>
            </a:endParaRPr>
          </a:p>
          <a:p>
            <a:pPr>
              <a:buClr>
                <a:srgbClr val="008CDC"/>
              </a:buClr>
            </a:pPr>
            <a:endParaRPr lang="nl-NL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2" name="Picture 9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6381328"/>
            <a:ext cx="8588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6453336"/>
            <a:ext cx="757714" cy="272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Afbeelding 27" descr="img_cyber_criminal_283x229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7308304" y="4581128"/>
            <a:ext cx="1944216" cy="1573235"/>
          </a:xfrm>
          <a:prstGeom prst="rect">
            <a:avLst/>
          </a:prstGeom>
        </p:spPr>
      </p:pic>
      <p:sp>
        <p:nvSpPr>
          <p:cNvPr id="30" name="Rechthoek 29"/>
          <p:cNvSpPr/>
          <p:nvPr/>
        </p:nvSpPr>
        <p:spPr>
          <a:xfrm>
            <a:off x="107504" y="1772816"/>
            <a:ext cx="3203848" cy="5040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3600" b="1" dirty="0" smtClean="0"/>
              <a:t>The Project</a:t>
            </a:r>
            <a:endParaRPr lang="nl-NL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1" descr="MKB_ALG_Whit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260350"/>
            <a:ext cx="1655763" cy="120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9" descr="MKB_ALG_Colo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0481" y="230060"/>
            <a:ext cx="1697224" cy="1239966"/>
          </a:xfrm>
          <a:prstGeom prst="rect">
            <a:avLst/>
          </a:prstGeom>
          <a:noFill/>
        </p:spPr>
      </p:pic>
      <p:sp>
        <p:nvSpPr>
          <p:cNvPr id="25" name="Tekstvak 24"/>
          <p:cNvSpPr txBox="1"/>
          <p:nvPr/>
        </p:nvSpPr>
        <p:spPr>
          <a:xfrm>
            <a:off x="539552" y="4498380"/>
            <a:ext cx="7685645" cy="461665"/>
          </a:xfrm>
          <a:prstGeom prst="rect">
            <a:avLst/>
          </a:prstGeom>
          <a:noFill/>
        </p:spPr>
        <p:txBody>
          <a:bodyPr wrap="square" lIns="50400" rtlCol="0">
            <a:spAutoFit/>
          </a:bodyPr>
          <a:lstStyle/>
          <a:p>
            <a:pPr>
              <a:buClr>
                <a:srgbClr val="008CDC"/>
              </a:buClr>
            </a:pPr>
            <a:endParaRPr lang="nl-NL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hthoek 10"/>
          <p:cNvSpPr/>
          <p:nvPr/>
        </p:nvSpPr>
        <p:spPr>
          <a:xfrm>
            <a:off x="107504" y="1772816"/>
            <a:ext cx="3203848" cy="5040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3600" b="1" dirty="0" err="1" smtClean="0"/>
              <a:t>Roadshows</a:t>
            </a:r>
            <a:endParaRPr lang="nl-NL" sz="3600" b="1" dirty="0"/>
          </a:p>
        </p:txBody>
      </p:sp>
      <p:graphicFrame>
        <p:nvGraphicFramePr>
          <p:cNvPr id="13" name="Tabel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5407435"/>
              </p:ext>
            </p:extLst>
          </p:nvPr>
        </p:nvGraphicFramePr>
        <p:xfrm>
          <a:off x="107504" y="2367261"/>
          <a:ext cx="8856984" cy="1513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428492"/>
                <a:gridCol w="4428492"/>
              </a:tblGrid>
              <a:tr h="370840">
                <a:tc>
                  <a:txBody>
                    <a:bodyPr/>
                    <a:lstStyle/>
                    <a:p>
                      <a:pPr marL="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>
                          <a:srgbClr val="008CDC"/>
                        </a:buClr>
                        <a:buSzPct val="150000"/>
                        <a:buFont typeface="Symbol" pitchFamily="18" charset="2"/>
                        <a:buChar char=""/>
                        <a:tabLst/>
                        <a:defRPr sz="1800" spc="0"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1800" kern="1200" spc="0" dirty="0" err="1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 pitchFamily="34" charset="0"/>
                          <a:sym typeface="Proxima Nova"/>
                        </a:rPr>
                        <a:t>MKBuzz</a:t>
                      </a:r>
                      <a:r>
                        <a:rPr lang="en-US" sz="1800" kern="1200" spc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 pitchFamily="34" charset="0"/>
                          <a:sym typeface="Proxima Nova"/>
                        </a:rPr>
                        <a:t> with IT and insurance advisor</a:t>
                      </a:r>
                    </a:p>
                    <a:p>
                      <a:pPr marL="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>
                          <a:srgbClr val="008CDC"/>
                        </a:buClr>
                        <a:buSzPct val="150000"/>
                        <a:buFont typeface="Symbol" pitchFamily="18" charset="2"/>
                        <a:buChar char=""/>
                        <a:tabLst/>
                        <a:defRPr sz="1800" spc="0">
                          <a:solidFill>
                            <a:srgbClr val="000000"/>
                          </a:solidFill>
                        </a:defRPr>
                      </a:pPr>
                      <a:r>
                        <a:rPr lang="nl-NL" sz="1800" kern="1200" spc="0" dirty="0" err="1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 pitchFamily="34" charset="0"/>
                          <a:sym typeface="Proxima Nova"/>
                        </a:rPr>
                        <a:t>Information</a:t>
                      </a:r>
                      <a:r>
                        <a:rPr lang="nl-NL" sz="1800" kern="1200" spc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 pitchFamily="34" charset="0"/>
                          <a:sym typeface="Proxima Nova"/>
                        </a:rPr>
                        <a:t> program/seminar +</a:t>
                      </a:r>
                    </a:p>
                    <a:p>
                      <a:pPr marL="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>
                          <a:srgbClr val="008CDC"/>
                        </a:buClr>
                        <a:buSzPct val="150000"/>
                        <a:buFont typeface="Symbol" pitchFamily="18" charset="2"/>
                        <a:buNone/>
                        <a:tabLst/>
                        <a:defRPr sz="1800" spc="0">
                          <a:solidFill>
                            <a:srgbClr val="000000"/>
                          </a:solidFill>
                        </a:defRPr>
                      </a:pPr>
                      <a:r>
                        <a:rPr lang="nl-NL" sz="1800" kern="1200" spc="0" baseline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 pitchFamily="34" charset="0"/>
                          <a:sym typeface="Proxima Nova"/>
                        </a:rPr>
                        <a:t>     </a:t>
                      </a:r>
                      <a:r>
                        <a:rPr lang="nl-NL" sz="1800" kern="1200" spc="0" dirty="0" err="1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 pitchFamily="34" charset="0"/>
                          <a:sym typeface="Proxima Nova"/>
                        </a:rPr>
                        <a:t>information</a:t>
                      </a:r>
                      <a:r>
                        <a:rPr lang="nl-NL" sz="1800" kern="1200" spc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 pitchFamily="34" charset="0"/>
                          <a:sym typeface="Proxima Nova"/>
                        </a:rPr>
                        <a:t> </a:t>
                      </a:r>
                      <a:r>
                        <a:rPr lang="nl-NL" sz="1800" kern="1200" spc="0" dirty="0" err="1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 pitchFamily="34" charset="0"/>
                          <a:sym typeface="Proxima Nova"/>
                        </a:rPr>
                        <a:t>market</a:t>
                      </a:r>
                      <a:r>
                        <a:rPr lang="nl-NL" sz="1800" kern="1200" spc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 pitchFamily="34" charset="0"/>
                          <a:sym typeface="Proxima Nova"/>
                        </a:rPr>
                        <a:t> in </a:t>
                      </a:r>
                      <a:r>
                        <a:rPr lang="nl-NL" sz="1800" kern="1200" spc="0" dirty="0" err="1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 pitchFamily="34" charset="0"/>
                          <a:sym typeface="Proxima Nova"/>
                        </a:rPr>
                        <a:t>cooperation</a:t>
                      </a:r>
                      <a:r>
                        <a:rPr lang="nl-NL" sz="1800" kern="1200" spc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 pitchFamily="34" charset="0"/>
                          <a:sym typeface="Proxima Nova"/>
                        </a:rPr>
                        <a:t> </a:t>
                      </a:r>
                      <a:r>
                        <a:rPr lang="nl-NL" sz="1800" kern="1200" spc="0" dirty="0" err="1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 pitchFamily="34" charset="0"/>
                          <a:sym typeface="Proxima Nova"/>
                        </a:rPr>
                        <a:t>with</a:t>
                      </a:r>
                      <a:endParaRPr lang="nl-NL" sz="1800" kern="1200" spc="0" dirty="0" smtClean="0">
                        <a:solidFill>
                          <a:srgbClr val="000000"/>
                        </a:solidFill>
                        <a:latin typeface="+mn-lt"/>
                        <a:ea typeface="+mn-ea"/>
                        <a:cs typeface="Arial" pitchFamily="34" charset="0"/>
                        <a:sym typeface="Proxima Nova"/>
                      </a:endParaRPr>
                    </a:p>
                    <a:p>
                      <a:pPr marL="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>
                          <a:srgbClr val="008CDC"/>
                        </a:buClr>
                        <a:buSzPct val="150000"/>
                        <a:buFont typeface="Symbol" pitchFamily="18" charset="2"/>
                        <a:buNone/>
                        <a:tabLst/>
                        <a:defRPr sz="1800" spc="0">
                          <a:solidFill>
                            <a:srgbClr val="000000"/>
                          </a:solidFill>
                        </a:defRPr>
                      </a:pPr>
                      <a:r>
                        <a:rPr lang="nl-NL" sz="1800" kern="1200" spc="0" baseline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 pitchFamily="34" charset="0"/>
                          <a:sym typeface="Proxima Nova"/>
                        </a:rPr>
                        <a:t>     </a:t>
                      </a:r>
                      <a:r>
                        <a:rPr lang="nl-NL" sz="1800" kern="1200" spc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 pitchFamily="34" charset="0"/>
                          <a:sym typeface="Proxima Nova"/>
                        </a:rPr>
                        <a:t>the </a:t>
                      </a:r>
                      <a:r>
                        <a:rPr lang="nl-NL" sz="1800" kern="1200" spc="0" dirty="0" err="1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 pitchFamily="34" charset="0"/>
                          <a:sym typeface="Proxima Nova"/>
                        </a:rPr>
                        <a:t>local</a:t>
                      </a:r>
                      <a:r>
                        <a:rPr lang="nl-NL" sz="1800" kern="1200" spc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 pitchFamily="34" charset="0"/>
                          <a:sym typeface="Proxima Nova"/>
                        </a:rPr>
                        <a:t> entrepreneurs </a:t>
                      </a:r>
                      <a:r>
                        <a:rPr lang="nl-NL" sz="1800" kern="1200" spc="0" dirty="0" err="1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 pitchFamily="34" charset="0"/>
                          <a:sym typeface="Proxima Nova"/>
                        </a:rPr>
                        <a:t>associations</a:t>
                      </a:r>
                      <a:endParaRPr lang="nl-NL" sz="1800" kern="1200" spc="0" dirty="0" smtClean="0">
                        <a:solidFill>
                          <a:srgbClr val="000000"/>
                        </a:solidFill>
                        <a:latin typeface="+mn-lt"/>
                        <a:ea typeface="+mn-ea"/>
                        <a:cs typeface="Arial" pitchFamily="34" charset="0"/>
                        <a:sym typeface="Proxima Nova"/>
                      </a:endParaRPr>
                    </a:p>
                    <a:p>
                      <a:pPr marL="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>
                          <a:srgbClr val="008CDC"/>
                        </a:buClr>
                        <a:buSzPct val="150000"/>
                        <a:buFont typeface="Symbol" pitchFamily="18" charset="2"/>
                        <a:buNone/>
                        <a:tabLst/>
                        <a:defRPr sz="1800" spc="0">
                          <a:solidFill>
                            <a:srgbClr val="000000"/>
                          </a:solidFill>
                        </a:defRPr>
                      </a:pPr>
                      <a:r>
                        <a:rPr lang="nl-NL" sz="1800" kern="1200" spc="0" baseline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 pitchFamily="34" charset="0"/>
                          <a:sym typeface="Proxima Nova"/>
                        </a:rPr>
                        <a:t>     </a:t>
                      </a:r>
                      <a:r>
                        <a:rPr lang="nl-NL" sz="1800" kern="1200" spc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 pitchFamily="34" charset="0"/>
                          <a:sym typeface="Proxima Nova"/>
                        </a:rPr>
                        <a:t>and </a:t>
                      </a:r>
                      <a:r>
                        <a:rPr lang="nl-NL" sz="1800" kern="1200" spc="0" dirty="0" err="1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 pitchFamily="34" charset="0"/>
                          <a:sym typeface="Proxima Nova"/>
                        </a:rPr>
                        <a:t>local</a:t>
                      </a:r>
                      <a:r>
                        <a:rPr lang="nl-NL" sz="1800" kern="1200" spc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 pitchFamily="34" charset="0"/>
                          <a:sym typeface="Proxima Nova"/>
                        </a:rPr>
                        <a:t> </a:t>
                      </a:r>
                      <a:r>
                        <a:rPr lang="nl-NL" sz="1800" kern="1200" spc="0" dirty="0" err="1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 pitchFamily="34" charset="0"/>
                          <a:sym typeface="Proxima Nova"/>
                        </a:rPr>
                        <a:t>authority</a:t>
                      </a:r>
                      <a:endParaRPr lang="nl-NL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>
                          <a:srgbClr val="008CDC"/>
                        </a:buClr>
                        <a:buSzPct val="150000"/>
                        <a:buFont typeface="Symbol" pitchFamily="18" charset="2"/>
                        <a:buChar char=""/>
                        <a:tabLst/>
                        <a:defRPr sz="1800" spc="0"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1800" kern="1200" spc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 pitchFamily="34" charset="0"/>
                          <a:sym typeface="Proxima Nova"/>
                        </a:rPr>
                        <a:t>Promotion </a:t>
                      </a:r>
                      <a:r>
                        <a:rPr lang="en-US" sz="1800" kern="1200" spc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 pitchFamily="34" charset="0"/>
                          <a:sym typeface="Proxima Nova"/>
                        </a:rPr>
                        <a:t>team </a:t>
                      </a:r>
                    </a:p>
                    <a:p>
                      <a:pPr marL="0" indent="-342900" algn="l" defTabSz="914400" rtl="0" eaLnBrk="1" latinLnBrk="0" hangingPunct="1">
                        <a:spcBef>
                          <a:spcPts val="100"/>
                        </a:spcBef>
                        <a:buClr>
                          <a:srgbClr val="008CDC"/>
                        </a:buClr>
                        <a:buSzPct val="150000"/>
                        <a:buFont typeface="Symbol" pitchFamily="18" charset="2"/>
                        <a:buChar char=""/>
                        <a:defRPr sz="1800" spc="0"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1800" kern="1200" spc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 pitchFamily="34" charset="0"/>
                          <a:sym typeface="Proxima Nova"/>
                        </a:rPr>
                        <a:t>Media attention</a:t>
                      </a:r>
                    </a:p>
                    <a:p>
                      <a:pPr marL="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>
                          <a:srgbClr val="008CDC"/>
                        </a:buClr>
                        <a:buSzPct val="150000"/>
                        <a:buFont typeface="Symbol" pitchFamily="18" charset="2"/>
                        <a:buChar char=""/>
                        <a:tabLst/>
                        <a:defRPr sz="1800" spc="0"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1800" kern="1200" spc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 pitchFamily="34" charset="0"/>
                          <a:sym typeface="Proxima Nova"/>
                        </a:rPr>
                        <a:t>Digital magazine with interviews with</a:t>
                      </a:r>
                    </a:p>
                    <a:p>
                      <a:pPr marL="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>
                          <a:srgbClr val="008CDC"/>
                        </a:buClr>
                        <a:buSzPct val="150000"/>
                        <a:buFont typeface="Symbol" pitchFamily="18" charset="2"/>
                        <a:buNone/>
                        <a:tabLst/>
                        <a:defRPr sz="1800" spc="0"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1800" kern="1200" spc="0" baseline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 pitchFamily="34" charset="0"/>
                          <a:sym typeface="Proxima Nova"/>
                        </a:rPr>
                        <a:t>     </a:t>
                      </a:r>
                      <a:r>
                        <a:rPr lang="en-US" sz="1800" kern="1200" spc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 pitchFamily="34" charset="0"/>
                          <a:sym typeface="Proxima Nova"/>
                        </a:rPr>
                        <a:t>experts and local authorities </a:t>
                      </a:r>
                    </a:p>
                    <a:p>
                      <a:pPr marL="0" indent="-342900" algn="l" defTabSz="914400" rtl="0" eaLnBrk="1" latinLnBrk="0" hangingPunct="1">
                        <a:spcBef>
                          <a:spcPts val="100"/>
                        </a:spcBef>
                        <a:buClr>
                          <a:srgbClr val="008CDC"/>
                        </a:buClr>
                        <a:buSzPct val="150000"/>
                        <a:buFont typeface="Symbol" pitchFamily="18" charset="2"/>
                        <a:buChar char=""/>
                        <a:defRPr sz="1800" spc="0">
                          <a:solidFill>
                            <a:srgbClr val="000000"/>
                          </a:solidFill>
                        </a:defRPr>
                      </a:pPr>
                      <a:endParaRPr lang="nl-NL" sz="1800" kern="1200" spc="0" dirty="0" smtClean="0">
                        <a:solidFill>
                          <a:srgbClr val="000000"/>
                        </a:solidFill>
                        <a:latin typeface="+mn-lt"/>
                        <a:ea typeface="+mn-ea"/>
                        <a:cs typeface="Arial" pitchFamily="34" charset="0"/>
                        <a:sym typeface="Proxima Nova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6" name="Schermafbeelding 2015-06-08 om 15.42.43.png"/>
          <p:cNvPicPr/>
          <p:nvPr/>
        </p:nvPicPr>
        <p:blipFill>
          <a:blip r:embed="rId5" cstate="print">
            <a:extLst/>
          </a:blip>
          <a:stretch>
            <a:fillRect/>
          </a:stretch>
        </p:blipFill>
        <p:spPr>
          <a:xfrm>
            <a:off x="4932040" y="3978000"/>
            <a:ext cx="3456384" cy="28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Afbeelding 16" descr="Cyberbus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39552" y="3978000"/>
            <a:ext cx="3839999" cy="28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Rechthoek 2"/>
          <p:cNvSpPr/>
          <p:nvPr/>
        </p:nvSpPr>
        <p:spPr>
          <a:xfrm>
            <a:off x="6804248" y="3933056"/>
            <a:ext cx="1631871" cy="36004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b="1" dirty="0" err="1" smtClean="0"/>
              <a:t>MKBuzz</a:t>
            </a:r>
            <a:endParaRPr lang="nl-NL" b="1" dirty="0"/>
          </a:p>
        </p:txBody>
      </p:sp>
      <p:sp>
        <p:nvSpPr>
          <p:cNvPr id="20" name="Rechthoek 19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09145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1" descr="MKB_ALG_Whit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260350"/>
            <a:ext cx="1655763" cy="120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9" descr="MKB_ALG_Colo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0481" y="230060"/>
            <a:ext cx="1697224" cy="1239966"/>
          </a:xfrm>
          <a:prstGeom prst="rect">
            <a:avLst/>
          </a:prstGeom>
          <a:noFill/>
        </p:spPr>
      </p:pic>
      <p:pic>
        <p:nvPicPr>
          <p:cNvPr id="10" name="Afbeelding 9" descr="Schermafbeelding 2015-10-20 om 15.41.49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8608" y="1916832"/>
            <a:ext cx="9152608" cy="4941168"/>
          </a:xfrm>
          <a:prstGeom prst="rect">
            <a:avLst/>
          </a:prstGeom>
        </p:spPr>
      </p:pic>
      <p:sp>
        <p:nvSpPr>
          <p:cNvPr id="12" name="Rechthoek 11"/>
          <p:cNvSpPr/>
          <p:nvPr/>
        </p:nvSpPr>
        <p:spPr>
          <a:xfrm>
            <a:off x="4860032" y="1700808"/>
            <a:ext cx="3960440" cy="57606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600" b="1" dirty="0" smtClean="0"/>
              <a:t>Digital magazine</a:t>
            </a:r>
            <a:endParaRPr lang="nl-NL" sz="3600" b="1" dirty="0"/>
          </a:p>
        </p:txBody>
      </p:sp>
    </p:spTree>
    <p:extLst>
      <p:ext uri="{BB962C8B-B14F-4D97-AF65-F5344CB8AC3E}">
        <p14:creationId xmlns:p14="http://schemas.microsoft.com/office/powerpoint/2010/main" val="1082800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1" descr="MKB_ALG_Whit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260350"/>
            <a:ext cx="1655763" cy="120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44824"/>
            <a:ext cx="7762875" cy="4848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hthoek 25"/>
          <p:cNvSpPr/>
          <p:nvPr/>
        </p:nvSpPr>
        <p:spPr>
          <a:xfrm>
            <a:off x="2555776" y="1290006"/>
            <a:ext cx="6240383" cy="41080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b="1" dirty="0" smtClean="0"/>
              <a:t>Free </a:t>
            </a:r>
            <a:r>
              <a:rPr lang="nl-NL" sz="2800" b="1" dirty="0" err="1" smtClean="0"/>
              <a:t>ethical</a:t>
            </a:r>
            <a:r>
              <a:rPr lang="nl-NL" sz="2800" b="1" dirty="0" smtClean="0"/>
              <a:t> hack </a:t>
            </a:r>
            <a:r>
              <a:rPr lang="nl-NL" sz="2800" b="1" dirty="0" err="1" smtClean="0"/>
              <a:t>for</a:t>
            </a:r>
            <a:r>
              <a:rPr lang="nl-NL" sz="2800" b="1" dirty="0" smtClean="0"/>
              <a:t> entrepreneurs</a:t>
            </a:r>
            <a:endParaRPr lang="nl-NL" sz="2800" b="1" dirty="0"/>
          </a:p>
        </p:txBody>
      </p:sp>
      <p:pic>
        <p:nvPicPr>
          <p:cNvPr id="27" name="Picture 9" descr="MKB_ALG_Colo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0481" y="230060"/>
            <a:ext cx="1697224" cy="123996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84207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57200" y="656610"/>
            <a:ext cx="8229600" cy="466725"/>
          </a:xfrm>
        </p:spPr>
        <p:txBody>
          <a:bodyPr>
            <a:noAutofit/>
          </a:bodyPr>
          <a:lstStyle/>
          <a:p>
            <a:r>
              <a:rPr lang="nl-NL" sz="2200" b="1" dirty="0" smtClean="0">
                <a:solidFill>
                  <a:srgbClr val="FFC000"/>
                </a:solidFill>
                <a:latin typeface="+mj-lt"/>
              </a:rPr>
              <a:t>Hack </a:t>
            </a:r>
            <a:r>
              <a:rPr lang="nl-NL" sz="2200" b="1" dirty="0" err="1" smtClean="0">
                <a:solidFill>
                  <a:srgbClr val="FFC000"/>
                </a:solidFill>
                <a:latin typeface="+mj-lt"/>
              </a:rPr>
              <a:t>results</a:t>
            </a:r>
            <a:endParaRPr lang="nl-NL" sz="2200" b="1" dirty="0">
              <a:solidFill>
                <a:srgbClr val="FFC000"/>
              </a:solidFill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9514" y="1847526"/>
            <a:ext cx="3072951" cy="280363"/>
          </a:xfrm>
          <a:prstGeom prst="rect">
            <a:avLst/>
          </a:prstGeom>
          <a:noFill/>
        </p:spPr>
        <p:txBody>
          <a:bodyPr wrap="none" lIns="64291" tIns="32146" rIns="64291" bIns="32146" rtlCol="0">
            <a:spAutoFit/>
          </a:bodyPr>
          <a:lstStyle/>
          <a:p>
            <a:pPr defTabSz="914306"/>
            <a:r>
              <a:rPr lang="nl-NL" sz="1400" b="1" dirty="0" smtClean="0">
                <a:solidFill>
                  <a:prstClr val="black"/>
                </a:solidFill>
                <a:latin typeface="Max-Light" pitchFamily="50" charset="0"/>
              </a:rPr>
              <a:t>Entrepreneurs </a:t>
            </a:r>
            <a:r>
              <a:rPr lang="nl-NL" sz="1400" b="1" dirty="0" err="1" smtClean="0">
                <a:solidFill>
                  <a:prstClr val="black"/>
                </a:solidFill>
                <a:latin typeface="Max-Light" pitchFamily="50" charset="0"/>
              </a:rPr>
              <a:t>that</a:t>
            </a:r>
            <a:r>
              <a:rPr lang="nl-NL" sz="1400" b="1" dirty="0" smtClean="0">
                <a:solidFill>
                  <a:prstClr val="black"/>
                </a:solidFill>
                <a:latin typeface="Max-Light" pitchFamily="50" charset="0"/>
              </a:rPr>
              <a:t> </a:t>
            </a:r>
            <a:r>
              <a:rPr lang="nl-NL" sz="1400" b="1" dirty="0" err="1" smtClean="0">
                <a:solidFill>
                  <a:prstClr val="black"/>
                </a:solidFill>
                <a:latin typeface="Max-Light" pitchFamily="50" charset="0"/>
              </a:rPr>
              <a:t>applied</a:t>
            </a:r>
            <a:r>
              <a:rPr lang="nl-NL" sz="1400" b="1" dirty="0" smtClean="0">
                <a:solidFill>
                  <a:prstClr val="black"/>
                </a:solidFill>
                <a:latin typeface="Max-Light" pitchFamily="50" charset="0"/>
              </a:rPr>
              <a:t> </a:t>
            </a:r>
            <a:endParaRPr lang="nl-NL" sz="1400" b="1" dirty="0">
              <a:solidFill>
                <a:prstClr val="black"/>
              </a:solidFill>
              <a:latin typeface="Max-Light" pitchFamily="50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7884" y="2987905"/>
            <a:ext cx="2800747" cy="307768"/>
          </a:xfrm>
          <a:prstGeom prst="rect">
            <a:avLst/>
          </a:prstGeom>
          <a:noFill/>
        </p:spPr>
        <p:txBody>
          <a:bodyPr wrap="none" lIns="91430" tIns="45716" rIns="91430" bIns="45716" rtlCol="0">
            <a:spAutoFit/>
          </a:bodyPr>
          <a:lstStyle>
            <a:defPPr>
              <a:defRPr lang="en-US"/>
            </a:defPPr>
            <a:lvl1pPr>
              <a:defRPr sz="1050">
                <a:solidFill>
                  <a:schemeClr val="accent2"/>
                </a:solidFill>
              </a:defRPr>
            </a:lvl1pPr>
          </a:lstStyle>
          <a:p>
            <a:pPr defTabSz="914306"/>
            <a:r>
              <a:rPr lang="nl-NL" sz="1400" dirty="0" err="1" smtClean="0">
                <a:solidFill>
                  <a:srgbClr val="FF6D09"/>
                </a:solidFill>
                <a:latin typeface="Max-Light" pitchFamily="50" charset="0"/>
              </a:rPr>
              <a:t>Amount</a:t>
            </a:r>
            <a:r>
              <a:rPr lang="nl-NL" sz="1400" dirty="0" smtClean="0">
                <a:solidFill>
                  <a:srgbClr val="FF6D09"/>
                </a:solidFill>
                <a:latin typeface="Max-Light" pitchFamily="50" charset="0"/>
              </a:rPr>
              <a:t> of </a:t>
            </a:r>
            <a:r>
              <a:rPr lang="nl-NL" sz="1400" dirty="0" err="1" smtClean="0">
                <a:solidFill>
                  <a:srgbClr val="FF6D09"/>
                </a:solidFill>
                <a:latin typeface="Max-Light" pitchFamily="50" charset="0"/>
              </a:rPr>
              <a:t>scanned</a:t>
            </a:r>
            <a:r>
              <a:rPr lang="nl-NL" sz="1400" dirty="0" smtClean="0">
                <a:solidFill>
                  <a:srgbClr val="FF6D09"/>
                </a:solidFill>
                <a:latin typeface="Max-Light" pitchFamily="50" charset="0"/>
              </a:rPr>
              <a:t> </a:t>
            </a:r>
            <a:r>
              <a:rPr lang="nl-NL" sz="1400" dirty="0" err="1" smtClean="0">
                <a:solidFill>
                  <a:srgbClr val="FF6D09"/>
                </a:solidFill>
                <a:latin typeface="Max-Light" pitchFamily="50" charset="0"/>
              </a:rPr>
              <a:t>hosts</a:t>
            </a:r>
            <a:r>
              <a:rPr lang="nl-NL" sz="1400" dirty="0" smtClean="0">
                <a:solidFill>
                  <a:srgbClr val="FF6D09"/>
                </a:solidFill>
                <a:latin typeface="Max-Light" pitchFamily="50" charset="0"/>
              </a:rPr>
              <a:t> </a:t>
            </a:r>
            <a:endParaRPr lang="nl-NL" sz="1400" dirty="0">
              <a:solidFill>
                <a:srgbClr val="FF6D09"/>
              </a:solidFill>
              <a:latin typeface="Max-Light" pitchFamily="50" charset="0"/>
            </a:endParaRPr>
          </a:p>
        </p:txBody>
      </p:sp>
      <p:graphicFrame>
        <p:nvGraphicFramePr>
          <p:cNvPr id="13" name="Chart 12"/>
          <p:cNvGraphicFramePr/>
          <p:nvPr>
            <p:extLst>
              <p:ext uri="{D42A27DB-BD31-4B8C-83A1-F6EECF244321}">
                <p14:modId xmlns:p14="http://schemas.microsoft.com/office/powerpoint/2010/main" val="1753011990"/>
              </p:ext>
            </p:extLst>
          </p:nvPr>
        </p:nvGraphicFramePr>
        <p:xfrm>
          <a:off x="3044825" y="1448111"/>
          <a:ext cx="2824827" cy="18832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3333648" y="3109725"/>
            <a:ext cx="1053473" cy="523212"/>
          </a:xfrm>
          <a:prstGeom prst="rect">
            <a:avLst/>
          </a:prstGeom>
          <a:noFill/>
        </p:spPr>
        <p:txBody>
          <a:bodyPr wrap="none" lIns="91430" tIns="45716" rIns="91430" bIns="45716" rtlCol="0">
            <a:spAutoFit/>
          </a:bodyPr>
          <a:lstStyle/>
          <a:p>
            <a:pPr defTabSz="914306"/>
            <a:r>
              <a:rPr lang="en-US" sz="2000" dirty="0">
                <a:solidFill>
                  <a:srgbClr val="FF0000"/>
                </a:solidFill>
              </a:rPr>
              <a:t>76,82%</a:t>
            </a:r>
          </a:p>
          <a:p>
            <a:pPr defTabSz="914306"/>
            <a:r>
              <a:rPr lang="en-US" sz="800" dirty="0" smtClean="0">
                <a:solidFill>
                  <a:srgbClr val="FF0000"/>
                </a:solidFill>
              </a:rPr>
              <a:t>INSUFFICIENT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50" name="TextBox 49"/>
          <p:cNvSpPr txBox="1">
            <a:spLocks noChangeAspect="1"/>
          </p:cNvSpPr>
          <p:nvPr/>
        </p:nvSpPr>
        <p:spPr>
          <a:xfrm>
            <a:off x="1915401" y="2939691"/>
            <a:ext cx="432000" cy="43200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 anchor="ctr" anchorCtr="0">
            <a:noAutofit/>
          </a:bodyPr>
          <a:lstStyle/>
          <a:p>
            <a:pPr defTabSz="914306"/>
            <a:endParaRPr lang="ru-RU" dirty="0">
              <a:solidFill>
                <a:srgbClr val="FF6D09"/>
              </a:solidFill>
              <a:ea typeface="Entypo" pitchFamily="2" charset="0"/>
            </a:endParaRPr>
          </a:p>
        </p:txBody>
      </p:sp>
      <p:sp>
        <p:nvSpPr>
          <p:cNvPr id="36" name="TextBox 38"/>
          <p:cNvSpPr txBox="1"/>
          <p:nvPr/>
        </p:nvSpPr>
        <p:spPr>
          <a:xfrm>
            <a:off x="2408427" y="1716355"/>
            <a:ext cx="1250567" cy="630934"/>
          </a:xfrm>
          <a:prstGeom prst="rect">
            <a:avLst/>
          </a:prstGeom>
          <a:noFill/>
        </p:spPr>
        <p:txBody>
          <a:bodyPr wrap="square" lIns="91430" tIns="45716" rIns="91430" bIns="45716" rtlCol="0">
            <a:spAutoFit/>
          </a:bodyPr>
          <a:lstStyle/>
          <a:p>
            <a:pPr defTabSz="914306"/>
            <a:r>
              <a:rPr lang="en-US" sz="2800" dirty="0">
                <a:solidFill>
                  <a:prstClr val="black"/>
                </a:solidFill>
              </a:rPr>
              <a:t>226</a:t>
            </a:r>
          </a:p>
          <a:p>
            <a:pPr defTabSz="914306"/>
            <a:r>
              <a:rPr lang="en-US" sz="700" dirty="0" smtClean="0">
                <a:solidFill>
                  <a:srgbClr val="000000"/>
                </a:solidFill>
              </a:rPr>
              <a:t>Of 300</a:t>
            </a:r>
            <a:endParaRPr lang="en-US" sz="700" dirty="0">
              <a:solidFill>
                <a:srgbClr val="000000"/>
              </a:solidFill>
            </a:endParaRPr>
          </a:p>
        </p:txBody>
      </p:sp>
      <p:sp>
        <p:nvSpPr>
          <p:cNvPr id="52" name="TextBox 38"/>
          <p:cNvSpPr txBox="1"/>
          <p:nvPr/>
        </p:nvSpPr>
        <p:spPr>
          <a:xfrm>
            <a:off x="2454451" y="2783345"/>
            <a:ext cx="1250567" cy="523220"/>
          </a:xfrm>
          <a:prstGeom prst="rect">
            <a:avLst/>
          </a:prstGeom>
          <a:noFill/>
        </p:spPr>
        <p:txBody>
          <a:bodyPr wrap="square" lIns="91430" tIns="45716" rIns="91430" bIns="45716" rtlCol="0">
            <a:spAutoFit/>
          </a:bodyPr>
          <a:lstStyle/>
          <a:p>
            <a:pPr defTabSz="914306"/>
            <a:r>
              <a:rPr lang="en-US" sz="2800" dirty="0">
                <a:solidFill>
                  <a:prstClr val="black"/>
                </a:solidFill>
              </a:rPr>
              <a:t>535</a:t>
            </a:r>
          </a:p>
        </p:txBody>
      </p:sp>
      <p:sp>
        <p:nvSpPr>
          <p:cNvPr id="53" name="TextBox 49"/>
          <p:cNvSpPr txBox="1">
            <a:spLocks noChangeAspect="1"/>
          </p:cNvSpPr>
          <p:nvPr/>
        </p:nvSpPr>
        <p:spPr>
          <a:xfrm>
            <a:off x="4250184" y="2146129"/>
            <a:ext cx="432000" cy="43200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 anchor="ctr" anchorCtr="0">
            <a:noAutofit/>
          </a:bodyPr>
          <a:lstStyle/>
          <a:p>
            <a:pPr defTabSz="914306"/>
            <a:r>
              <a:rPr lang="nl-NL" dirty="0">
                <a:solidFill>
                  <a:prstClr val="black"/>
                </a:solidFill>
                <a:latin typeface="Sosa" pitchFamily="2" charset="0"/>
                <a:ea typeface="Entypo" pitchFamily="2" charset="0"/>
              </a:rPr>
              <a:t>\</a:t>
            </a:r>
            <a:endParaRPr lang="ru-RU" dirty="0">
              <a:solidFill>
                <a:prstClr val="black"/>
              </a:solidFill>
              <a:ea typeface="Entypo" pitchFamily="2" charset="0"/>
            </a:endParaRPr>
          </a:p>
        </p:txBody>
      </p:sp>
      <p:grpSp>
        <p:nvGrpSpPr>
          <p:cNvPr id="3" name="Group 4"/>
          <p:cNvGrpSpPr/>
          <p:nvPr/>
        </p:nvGrpSpPr>
        <p:grpSpPr>
          <a:xfrm>
            <a:off x="89795" y="4026824"/>
            <a:ext cx="2582758" cy="1017268"/>
            <a:chOff x="380853" y="2235887"/>
            <a:chExt cx="2582753" cy="1017271"/>
          </a:xfrm>
        </p:grpSpPr>
        <p:sp>
          <p:nvSpPr>
            <p:cNvPr id="56" name="TextBox 6"/>
            <p:cNvSpPr txBox="1"/>
            <p:nvPr/>
          </p:nvSpPr>
          <p:spPr>
            <a:xfrm>
              <a:off x="380853" y="2235887"/>
              <a:ext cx="2582753" cy="3077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306"/>
              <a:r>
                <a:rPr lang="nl-NL" sz="1400" dirty="0" smtClean="0">
                  <a:solidFill>
                    <a:prstClr val="black"/>
                  </a:solidFill>
                  <a:latin typeface="Max-Light" pitchFamily="50" charset="0"/>
                </a:rPr>
                <a:t>Feed back </a:t>
              </a:r>
              <a:r>
                <a:rPr lang="nl-NL" sz="1400" dirty="0" err="1" smtClean="0">
                  <a:solidFill>
                    <a:prstClr val="black"/>
                  </a:solidFill>
                  <a:latin typeface="Max-Light" pitchFamily="50" charset="0"/>
                </a:rPr>
                <a:t>appointments</a:t>
              </a:r>
              <a:endParaRPr lang="nl-NL" sz="1400" dirty="0">
                <a:solidFill>
                  <a:prstClr val="black"/>
                </a:solidFill>
                <a:latin typeface="Max-Light" pitchFamily="50" charset="0"/>
              </a:endParaRPr>
            </a:p>
          </p:txBody>
        </p:sp>
        <p:sp>
          <p:nvSpPr>
            <p:cNvPr id="57" name="TextBox 7"/>
            <p:cNvSpPr txBox="1"/>
            <p:nvPr/>
          </p:nvSpPr>
          <p:spPr>
            <a:xfrm>
              <a:off x="380853" y="2853047"/>
              <a:ext cx="1825602" cy="4001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06"/>
              <a:r>
                <a:rPr lang="nl-NL" sz="1000" b="1" dirty="0" smtClean="0">
                  <a:solidFill>
                    <a:srgbClr val="FF6D09"/>
                  </a:solidFill>
                  <a:latin typeface="Max-Light" pitchFamily="50" charset="0"/>
                </a:rPr>
                <a:t>No response </a:t>
              </a:r>
              <a:r>
                <a:rPr lang="nl-NL" sz="1000" b="1" dirty="0" err="1" smtClean="0">
                  <a:solidFill>
                    <a:srgbClr val="FF6D09"/>
                  </a:solidFill>
                  <a:latin typeface="Max-Light" pitchFamily="50" charset="0"/>
                </a:rPr>
                <a:t>to</a:t>
              </a:r>
              <a:r>
                <a:rPr lang="nl-NL" sz="1000" b="1" dirty="0" smtClean="0">
                  <a:solidFill>
                    <a:srgbClr val="FF6D09"/>
                  </a:solidFill>
                  <a:latin typeface="Max-Light" pitchFamily="50" charset="0"/>
                </a:rPr>
                <a:t> </a:t>
              </a:r>
              <a:r>
                <a:rPr lang="nl-NL" sz="1000" b="1" dirty="0" err="1" smtClean="0">
                  <a:solidFill>
                    <a:srgbClr val="FF6D09"/>
                  </a:solidFill>
                  <a:latin typeface="Max-Light" pitchFamily="50" charset="0"/>
                </a:rPr>
                <a:t>invitation</a:t>
              </a:r>
              <a:endParaRPr lang="nl-NL" sz="1000" b="1" dirty="0">
                <a:solidFill>
                  <a:srgbClr val="FF6D09"/>
                </a:solidFill>
                <a:latin typeface="Max-Light" pitchFamily="50" charset="0"/>
              </a:endParaRPr>
            </a:p>
          </p:txBody>
        </p:sp>
      </p:grpSp>
      <p:sp>
        <p:nvSpPr>
          <p:cNvPr id="59" name="TextBox 38"/>
          <p:cNvSpPr txBox="1"/>
          <p:nvPr/>
        </p:nvSpPr>
        <p:spPr>
          <a:xfrm>
            <a:off x="1976595" y="4437369"/>
            <a:ext cx="1250567" cy="538601"/>
          </a:xfrm>
          <a:prstGeom prst="rect">
            <a:avLst/>
          </a:prstGeom>
          <a:noFill/>
        </p:spPr>
        <p:txBody>
          <a:bodyPr wrap="square" lIns="91430" tIns="45716" rIns="91430" bIns="45716" rtlCol="0">
            <a:spAutoFit/>
          </a:bodyPr>
          <a:lstStyle/>
          <a:p>
            <a:pPr defTabSz="914306"/>
            <a:r>
              <a:rPr lang="en-US" sz="2400" dirty="0">
                <a:solidFill>
                  <a:prstClr val="black"/>
                </a:solidFill>
              </a:rPr>
              <a:t>91</a:t>
            </a:r>
            <a:endParaRPr lang="en-US" sz="2000" dirty="0">
              <a:solidFill>
                <a:prstClr val="black"/>
              </a:solidFill>
            </a:endParaRPr>
          </a:p>
          <a:p>
            <a:pPr defTabSz="914306"/>
            <a:r>
              <a:rPr lang="en-US" sz="500" dirty="0" smtClean="0">
                <a:solidFill>
                  <a:srgbClr val="000000"/>
                </a:solidFill>
              </a:rPr>
              <a:t>Of </a:t>
            </a:r>
            <a:r>
              <a:rPr lang="en-US" sz="500" dirty="0" smtClean="0">
                <a:solidFill>
                  <a:srgbClr val="000000"/>
                </a:solidFill>
              </a:rPr>
              <a:t> </a:t>
            </a:r>
            <a:r>
              <a:rPr lang="en-US" sz="500" dirty="0">
                <a:solidFill>
                  <a:srgbClr val="000000"/>
                </a:solidFill>
              </a:rPr>
              <a:t>226</a:t>
            </a:r>
          </a:p>
        </p:txBody>
      </p:sp>
      <p:sp>
        <p:nvSpPr>
          <p:cNvPr id="60" name="TextBox 6"/>
          <p:cNvSpPr txBox="1"/>
          <p:nvPr/>
        </p:nvSpPr>
        <p:spPr>
          <a:xfrm>
            <a:off x="61373" y="2645718"/>
            <a:ext cx="947675" cy="307768"/>
          </a:xfrm>
          <a:prstGeom prst="rect">
            <a:avLst/>
          </a:prstGeom>
          <a:noFill/>
        </p:spPr>
        <p:txBody>
          <a:bodyPr wrap="none" lIns="91430" tIns="45716" rIns="91430" bIns="45716" rtlCol="0">
            <a:spAutoFit/>
          </a:bodyPr>
          <a:lstStyle/>
          <a:p>
            <a:pPr defTabSz="914306"/>
            <a:r>
              <a:rPr lang="en-US" sz="1400" b="1" dirty="0">
                <a:solidFill>
                  <a:prstClr val="black"/>
                </a:solidFill>
                <a:latin typeface="Max-Light" pitchFamily="50" charset="0"/>
              </a:rPr>
              <a:t>‘Hacks’</a:t>
            </a:r>
          </a:p>
        </p:txBody>
      </p:sp>
      <p:sp>
        <p:nvSpPr>
          <p:cNvPr id="63" name="TextBox 7"/>
          <p:cNvSpPr txBox="1"/>
          <p:nvPr/>
        </p:nvSpPr>
        <p:spPr>
          <a:xfrm>
            <a:off x="161568" y="5658411"/>
            <a:ext cx="1954361" cy="246213"/>
          </a:xfrm>
          <a:prstGeom prst="rect">
            <a:avLst/>
          </a:prstGeom>
          <a:noFill/>
        </p:spPr>
        <p:txBody>
          <a:bodyPr wrap="none" lIns="91430" tIns="45716" rIns="91430" bIns="45716" rtlCol="0">
            <a:spAutoFit/>
          </a:bodyPr>
          <a:lstStyle/>
          <a:p>
            <a:pPr defTabSz="914306"/>
            <a:r>
              <a:rPr lang="nl-NL" sz="1000" b="1" dirty="0" smtClean="0">
                <a:solidFill>
                  <a:srgbClr val="FF6D09"/>
                </a:solidFill>
                <a:latin typeface="Max-Light" pitchFamily="50" charset="0"/>
              </a:rPr>
              <a:t>Feed back </a:t>
            </a:r>
            <a:r>
              <a:rPr lang="nl-NL" sz="1000" b="1" dirty="0" err="1" smtClean="0">
                <a:solidFill>
                  <a:srgbClr val="FF6D09"/>
                </a:solidFill>
                <a:latin typeface="Max-Light" pitchFamily="50" charset="0"/>
              </a:rPr>
              <a:t>conversations</a:t>
            </a:r>
            <a:endParaRPr lang="nl-NL" sz="1000" b="1" dirty="0">
              <a:solidFill>
                <a:srgbClr val="FF6D09"/>
              </a:solidFill>
              <a:latin typeface="Max-Light" pitchFamily="50" charset="0"/>
            </a:endParaRPr>
          </a:p>
        </p:txBody>
      </p:sp>
      <p:sp>
        <p:nvSpPr>
          <p:cNvPr id="65" name="TextBox 38"/>
          <p:cNvSpPr txBox="1"/>
          <p:nvPr/>
        </p:nvSpPr>
        <p:spPr>
          <a:xfrm>
            <a:off x="1915401" y="5552026"/>
            <a:ext cx="1250567" cy="538601"/>
          </a:xfrm>
          <a:prstGeom prst="rect">
            <a:avLst/>
          </a:prstGeom>
          <a:noFill/>
        </p:spPr>
        <p:txBody>
          <a:bodyPr wrap="square" lIns="91430" tIns="45716" rIns="91430" bIns="45716" rtlCol="0">
            <a:spAutoFit/>
          </a:bodyPr>
          <a:lstStyle/>
          <a:p>
            <a:pPr defTabSz="914306"/>
            <a:r>
              <a:rPr lang="en-US" sz="2400" dirty="0">
                <a:solidFill>
                  <a:prstClr val="black"/>
                </a:solidFill>
              </a:rPr>
              <a:t>114</a:t>
            </a:r>
          </a:p>
          <a:p>
            <a:pPr defTabSz="914306"/>
            <a:r>
              <a:rPr lang="en-US" sz="500" dirty="0" smtClean="0">
                <a:solidFill>
                  <a:srgbClr val="000000"/>
                </a:solidFill>
              </a:rPr>
              <a:t>Of  </a:t>
            </a:r>
            <a:r>
              <a:rPr lang="en-US" sz="500" dirty="0" smtClean="0">
                <a:solidFill>
                  <a:srgbClr val="000000"/>
                </a:solidFill>
              </a:rPr>
              <a:t> </a:t>
            </a:r>
            <a:r>
              <a:rPr lang="en-US" sz="500" dirty="0">
                <a:solidFill>
                  <a:srgbClr val="000000"/>
                </a:solidFill>
              </a:rPr>
              <a:t>226</a:t>
            </a:r>
          </a:p>
        </p:txBody>
      </p:sp>
      <p:sp>
        <p:nvSpPr>
          <p:cNvPr id="66" name="TextBox 7"/>
          <p:cNvSpPr txBox="1"/>
          <p:nvPr/>
        </p:nvSpPr>
        <p:spPr>
          <a:xfrm>
            <a:off x="89796" y="5125753"/>
            <a:ext cx="1906758" cy="246213"/>
          </a:xfrm>
          <a:prstGeom prst="rect">
            <a:avLst/>
          </a:prstGeom>
          <a:noFill/>
        </p:spPr>
        <p:txBody>
          <a:bodyPr wrap="square" lIns="91430" tIns="45716" rIns="91430" bIns="45716" rtlCol="0">
            <a:spAutoFit/>
          </a:bodyPr>
          <a:lstStyle/>
          <a:p>
            <a:pPr defTabSz="914306"/>
            <a:r>
              <a:rPr lang="nl-NL" sz="1000" b="1" dirty="0">
                <a:solidFill>
                  <a:srgbClr val="FF6D09"/>
                </a:solidFill>
                <a:latin typeface="Max-Light" pitchFamily="50" charset="0"/>
              </a:rPr>
              <a:t>No-show </a:t>
            </a:r>
            <a:r>
              <a:rPr lang="nl-NL" sz="1000" b="1" dirty="0" smtClean="0">
                <a:solidFill>
                  <a:srgbClr val="FF6D09"/>
                </a:solidFill>
                <a:latin typeface="Max-Light" pitchFamily="50" charset="0"/>
              </a:rPr>
              <a:t>at </a:t>
            </a:r>
            <a:r>
              <a:rPr lang="nl-NL" sz="1000" b="1" dirty="0" err="1" smtClean="0">
                <a:solidFill>
                  <a:srgbClr val="FF6D09"/>
                </a:solidFill>
                <a:latin typeface="Max-Light" pitchFamily="50" charset="0"/>
              </a:rPr>
              <a:t>appointment</a:t>
            </a:r>
            <a:r>
              <a:rPr lang="nl-NL" sz="1000" b="1" dirty="0" smtClean="0">
                <a:solidFill>
                  <a:srgbClr val="FF6D09"/>
                </a:solidFill>
                <a:latin typeface="Max-Light" pitchFamily="50" charset="0"/>
              </a:rPr>
              <a:t>  </a:t>
            </a:r>
            <a:endParaRPr lang="nl-NL" sz="1000" b="1" dirty="0">
              <a:solidFill>
                <a:srgbClr val="FF6D09"/>
              </a:solidFill>
              <a:latin typeface="Max-Light" pitchFamily="50" charset="0"/>
            </a:endParaRPr>
          </a:p>
        </p:txBody>
      </p:sp>
      <p:sp>
        <p:nvSpPr>
          <p:cNvPr id="69" name="TextBox 38"/>
          <p:cNvSpPr txBox="1"/>
          <p:nvPr/>
        </p:nvSpPr>
        <p:spPr>
          <a:xfrm>
            <a:off x="2010197" y="4966995"/>
            <a:ext cx="791819" cy="538601"/>
          </a:xfrm>
          <a:prstGeom prst="rect">
            <a:avLst/>
          </a:prstGeom>
          <a:noFill/>
        </p:spPr>
        <p:txBody>
          <a:bodyPr wrap="square" lIns="91430" tIns="45716" rIns="91430" bIns="45716" rtlCol="0">
            <a:spAutoFit/>
          </a:bodyPr>
          <a:lstStyle/>
          <a:p>
            <a:pPr defTabSz="914306"/>
            <a:r>
              <a:rPr lang="en-US" sz="2400" dirty="0">
                <a:solidFill>
                  <a:prstClr val="black"/>
                </a:solidFill>
              </a:rPr>
              <a:t>21</a:t>
            </a:r>
            <a:endParaRPr lang="en-US" sz="2000" dirty="0">
              <a:solidFill>
                <a:prstClr val="black"/>
              </a:solidFill>
            </a:endParaRPr>
          </a:p>
          <a:p>
            <a:pPr defTabSz="914306"/>
            <a:r>
              <a:rPr lang="en-US" sz="500" dirty="0" smtClean="0">
                <a:solidFill>
                  <a:srgbClr val="000000"/>
                </a:solidFill>
              </a:rPr>
              <a:t>Of </a:t>
            </a:r>
            <a:r>
              <a:rPr lang="en-US" sz="500" dirty="0" smtClean="0">
                <a:solidFill>
                  <a:srgbClr val="000000"/>
                </a:solidFill>
              </a:rPr>
              <a:t> </a:t>
            </a:r>
            <a:r>
              <a:rPr lang="en-US" sz="500" dirty="0">
                <a:solidFill>
                  <a:srgbClr val="000000"/>
                </a:solidFill>
              </a:rPr>
              <a:t>226</a:t>
            </a:r>
          </a:p>
        </p:txBody>
      </p:sp>
      <p:graphicFrame>
        <p:nvGraphicFramePr>
          <p:cNvPr id="70" name="Chart 3"/>
          <p:cNvGraphicFramePr/>
          <p:nvPr>
            <p:extLst>
              <p:ext uri="{D42A27DB-BD31-4B8C-83A1-F6EECF244321}">
                <p14:modId xmlns:p14="http://schemas.microsoft.com/office/powerpoint/2010/main" val="1391762549"/>
              </p:ext>
            </p:extLst>
          </p:nvPr>
        </p:nvGraphicFramePr>
        <p:xfrm>
          <a:off x="3227163" y="3989822"/>
          <a:ext cx="2649197" cy="2213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1" name="TextBox 17"/>
          <p:cNvSpPr txBox="1"/>
          <p:nvPr/>
        </p:nvSpPr>
        <p:spPr>
          <a:xfrm>
            <a:off x="3658994" y="3760202"/>
            <a:ext cx="2250067" cy="307768"/>
          </a:xfrm>
          <a:prstGeom prst="rect">
            <a:avLst/>
          </a:prstGeom>
          <a:noFill/>
        </p:spPr>
        <p:txBody>
          <a:bodyPr wrap="square" lIns="91430" tIns="45716" rIns="91430" bIns="45716" rtlCol="0">
            <a:spAutoFit/>
          </a:bodyPr>
          <a:lstStyle>
            <a:defPPr>
              <a:defRPr lang="en-US"/>
            </a:defPPr>
            <a:lvl1pPr>
              <a:defRPr sz="1400">
                <a:latin typeface="+mj-lt"/>
              </a:defRPr>
            </a:lvl1pPr>
          </a:lstStyle>
          <a:p>
            <a:pPr defTabSz="914306"/>
            <a:r>
              <a:rPr lang="nl-NL" dirty="0" err="1" smtClean="0">
                <a:solidFill>
                  <a:prstClr val="black"/>
                </a:solidFill>
                <a:latin typeface="Max-Light" pitchFamily="50" charset="0"/>
              </a:rPr>
              <a:t>Hacks</a:t>
            </a:r>
            <a:r>
              <a:rPr lang="nl-NL" dirty="0" smtClean="0">
                <a:solidFill>
                  <a:prstClr val="black"/>
                </a:solidFill>
                <a:latin typeface="Max-Light" pitchFamily="50" charset="0"/>
              </a:rPr>
              <a:t> versus scores </a:t>
            </a:r>
            <a:endParaRPr lang="nl-NL" dirty="0">
              <a:solidFill>
                <a:prstClr val="black"/>
              </a:solidFill>
              <a:latin typeface="Max-Light" pitchFamily="50" charset="0"/>
            </a:endParaRPr>
          </a:p>
        </p:txBody>
      </p:sp>
      <p:sp>
        <p:nvSpPr>
          <p:cNvPr id="72" name="TextBox 380"/>
          <p:cNvSpPr txBox="1">
            <a:spLocks noChangeAspect="1"/>
          </p:cNvSpPr>
          <p:nvPr/>
        </p:nvSpPr>
        <p:spPr>
          <a:xfrm>
            <a:off x="5352996" y="5240840"/>
            <a:ext cx="468000" cy="46800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defTabSz="914306"/>
            <a:r>
              <a:rPr lang="en-US" sz="1200" dirty="0">
                <a:solidFill>
                  <a:prstClr val="black"/>
                </a:solidFill>
                <a:latin typeface="FontAwesome" pitchFamily="2" charset="0"/>
              </a:rPr>
              <a:t>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73" name="TextBox 380"/>
          <p:cNvSpPr txBox="1">
            <a:spLocks noChangeAspect="1"/>
          </p:cNvSpPr>
          <p:nvPr/>
        </p:nvSpPr>
        <p:spPr>
          <a:xfrm rot="10800000">
            <a:off x="3286494" y="5170240"/>
            <a:ext cx="468000" cy="46800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defTabSz="914306"/>
            <a:r>
              <a:rPr lang="en-US" sz="1200" dirty="0">
                <a:solidFill>
                  <a:prstClr val="black"/>
                </a:solidFill>
                <a:latin typeface="FontAwesome" pitchFamily="2" charset="0"/>
              </a:rPr>
              <a:t></a:t>
            </a:r>
            <a:endParaRPr lang="ru-RU" sz="1200" dirty="0">
              <a:solidFill>
                <a:prstClr val="black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334282" y="5565776"/>
            <a:ext cx="370736" cy="530029"/>
            <a:chOff x="742365" y="4567192"/>
            <a:chExt cx="900000" cy="900000"/>
          </a:xfrm>
        </p:grpSpPr>
        <p:sp>
          <p:nvSpPr>
            <p:cNvPr id="77" name="Oval 11"/>
            <p:cNvSpPr/>
            <p:nvPr/>
          </p:nvSpPr>
          <p:spPr>
            <a:xfrm>
              <a:off x="742365" y="4567192"/>
              <a:ext cx="900000" cy="900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914306"/>
              <a:endParaRPr lang="en-US" sz="1100" dirty="0">
                <a:solidFill>
                  <a:prstClr val="white"/>
                </a:solidFill>
                <a:latin typeface="Max-Light" pitchFamily="50" charset="0"/>
              </a:endParaRPr>
            </a:p>
          </p:txBody>
        </p:sp>
        <p:sp>
          <p:nvSpPr>
            <p:cNvPr id="78" name="TextBox 12"/>
            <p:cNvSpPr txBox="1">
              <a:spLocks noChangeAspect="1"/>
            </p:cNvSpPr>
            <p:nvPr/>
          </p:nvSpPr>
          <p:spPr>
            <a:xfrm>
              <a:off x="958365" y="4783192"/>
              <a:ext cx="468000" cy="468000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defTabSz="914306"/>
              <a:r>
                <a:rPr lang="en-US" sz="1100" dirty="0">
                  <a:solidFill>
                    <a:srgbClr val="FFFFFF"/>
                  </a:solidFill>
                  <a:latin typeface="Max-Light" pitchFamily="50" charset="0"/>
                </a:rPr>
                <a:t>1-2</a:t>
              </a:r>
              <a:endParaRPr lang="ru-RU" sz="11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3861616" y="5602007"/>
            <a:ext cx="370258" cy="493796"/>
            <a:chOff x="2093611" y="4567192"/>
            <a:chExt cx="900000" cy="900000"/>
          </a:xfrm>
        </p:grpSpPr>
        <p:sp>
          <p:nvSpPr>
            <p:cNvPr id="80" name="Oval 18"/>
            <p:cNvSpPr/>
            <p:nvPr/>
          </p:nvSpPr>
          <p:spPr>
            <a:xfrm>
              <a:off x="2093611" y="4567192"/>
              <a:ext cx="900000" cy="900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914306"/>
              <a:endParaRPr lang="en-US" sz="1100" dirty="0">
                <a:solidFill>
                  <a:prstClr val="white"/>
                </a:solidFill>
                <a:latin typeface="Max-Light" pitchFamily="50" charset="0"/>
              </a:endParaRPr>
            </a:p>
          </p:txBody>
        </p:sp>
        <p:sp>
          <p:nvSpPr>
            <p:cNvPr id="81" name="TextBox 13"/>
            <p:cNvSpPr txBox="1">
              <a:spLocks noChangeAspect="1"/>
            </p:cNvSpPr>
            <p:nvPr/>
          </p:nvSpPr>
          <p:spPr>
            <a:xfrm>
              <a:off x="2324964" y="4732935"/>
              <a:ext cx="468000" cy="467999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defTabSz="914306"/>
              <a:r>
                <a:rPr lang="en-US" sz="1100" dirty="0">
                  <a:solidFill>
                    <a:srgbClr val="FFFFFF"/>
                  </a:solidFill>
                  <a:latin typeface="Max-Light" pitchFamily="50" charset="0"/>
                </a:rPr>
                <a:t>3-4</a:t>
              </a:r>
              <a:endParaRPr lang="ru-RU" sz="11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8" name="Group 6"/>
          <p:cNvGrpSpPr/>
          <p:nvPr/>
        </p:nvGrpSpPr>
        <p:grpSpPr>
          <a:xfrm>
            <a:off x="4347922" y="5586620"/>
            <a:ext cx="413208" cy="509184"/>
            <a:chOff x="3444857" y="4567192"/>
            <a:chExt cx="900000" cy="900000"/>
          </a:xfrm>
        </p:grpSpPr>
        <p:sp>
          <p:nvSpPr>
            <p:cNvPr id="83" name="Oval 21"/>
            <p:cNvSpPr/>
            <p:nvPr/>
          </p:nvSpPr>
          <p:spPr>
            <a:xfrm>
              <a:off x="3444857" y="4567192"/>
              <a:ext cx="900000" cy="900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914306"/>
              <a:endParaRPr lang="en-US" sz="1100" dirty="0">
                <a:solidFill>
                  <a:prstClr val="white"/>
                </a:solidFill>
                <a:latin typeface="Max-Light" pitchFamily="50" charset="0"/>
              </a:endParaRPr>
            </a:p>
          </p:txBody>
        </p:sp>
        <p:sp>
          <p:nvSpPr>
            <p:cNvPr id="84" name="TextBox 14"/>
            <p:cNvSpPr txBox="1">
              <a:spLocks noChangeAspect="1"/>
            </p:cNvSpPr>
            <p:nvPr/>
          </p:nvSpPr>
          <p:spPr>
            <a:xfrm>
              <a:off x="3660857" y="4783192"/>
              <a:ext cx="468000" cy="468000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defTabSz="914306"/>
              <a:r>
                <a:rPr lang="en-US" sz="1100" dirty="0">
                  <a:solidFill>
                    <a:srgbClr val="FFFFFF"/>
                  </a:solidFill>
                  <a:latin typeface="Max-Light" pitchFamily="50" charset="0"/>
                </a:rPr>
                <a:t>5-6</a:t>
              </a:r>
              <a:endParaRPr lang="ru-RU" sz="11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9" name="Group 7"/>
          <p:cNvGrpSpPr/>
          <p:nvPr/>
        </p:nvGrpSpPr>
        <p:grpSpPr>
          <a:xfrm>
            <a:off x="4864118" y="5602009"/>
            <a:ext cx="396473" cy="530028"/>
            <a:chOff x="4796103" y="4567192"/>
            <a:chExt cx="900000" cy="900000"/>
          </a:xfrm>
        </p:grpSpPr>
        <p:sp>
          <p:nvSpPr>
            <p:cNvPr id="86" name="Oval 24"/>
            <p:cNvSpPr/>
            <p:nvPr/>
          </p:nvSpPr>
          <p:spPr>
            <a:xfrm>
              <a:off x="4796103" y="4567192"/>
              <a:ext cx="900000" cy="900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914306"/>
              <a:endParaRPr lang="en-US" sz="1100" dirty="0">
                <a:solidFill>
                  <a:prstClr val="white"/>
                </a:solidFill>
                <a:latin typeface="Max-Light" pitchFamily="50" charset="0"/>
              </a:endParaRPr>
            </a:p>
          </p:txBody>
        </p:sp>
        <p:sp>
          <p:nvSpPr>
            <p:cNvPr id="87" name="TextBox 16"/>
            <p:cNvSpPr txBox="1">
              <a:spLocks noChangeAspect="1"/>
            </p:cNvSpPr>
            <p:nvPr/>
          </p:nvSpPr>
          <p:spPr>
            <a:xfrm>
              <a:off x="5012103" y="4759239"/>
              <a:ext cx="468000" cy="468000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defTabSz="914306"/>
              <a:r>
                <a:rPr lang="en-US" sz="1100" dirty="0">
                  <a:solidFill>
                    <a:srgbClr val="FFFFFF"/>
                  </a:solidFill>
                  <a:latin typeface="Max-Light" pitchFamily="50" charset="0"/>
                </a:rPr>
                <a:t>7-8</a:t>
              </a:r>
              <a:endParaRPr lang="ru-RU" sz="11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10" name="Group 8"/>
          <p:cNvGrpSpPr/>
          <p:nvPr/>
        </p:nvGrpSpPr>
        <p:grpSpPr>
          <a:xfrm>
            <a:off x="5359759" y="5602009"/>
            <a:ext cx="397543" cy="530029"/>
            <a:chOff x="6147349" y="4567192"/>
            <a:chExt cx="900000" cy="900000"/>
          </a:xfrm>
        </p:grpSpPr>
        <p:sp>
          <p:nvSpPr>
            <p:cNvPr id="89" name="Oval 27"/>
            <p:cNvSpPr/>
            <p:nvPr/>
          </p:nvSpPr>
          <p:spPr>
            <a:xfrm>
              <a:off x="6147349" y="4567192"/>
              <a:ext cx="900000" cy="900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914306"/>
              <a:endParaRPr lang="en-US" sz="1100" dirty="0">
                <a:solidFill>
                  <a:prstClr val="white"/>
                </a:solidFill>
                <a:latin typeface="Max-Light" pitchFamily="50" charset="0"/>
              </a:endParaRPr>
            </a:p>
          </p:txBody>
        </p:sp>
        <p:sp>
          <p:nvSpPr>
            <p:cNvPr id="90" name="TextBox 17"/>
            <p:cNvSpPr txBox="1">
              <a:spLocks noChangeAspect="1"/>
            </p:cNvSpPr>
            <p:nvPr/>
          </p:nvSpPr>
          <p:spPr>
            <a:xfrm>
              <a:off x="6328513" y="4757065"/>
              <a:ext cx="468000" cy="468000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defTabSz="914306"/>
              <a:r>
                <a:rPr lang="en-US" sz="1100" dirty="0">
                  <a:solidFill>
                    <a:srgbClr val="FFFFFF"/>
                  </a:solidFill>
                  <a:latin typeface="Max-Light" pitchFamily="50" charset="0"/>
                </a:rPr>
                <a:t>9-10</a:t>
              </a:r>
              <a:endParaRPr lang="ru-RU" sz="1100" dirty="0">
                <a:solidFill>
                  <a:srgbClr val="FFFFFF"/>
                </a:solidFill>
              </a:endParaRPr>
            </a:p>
          </p:txBody>
        </p:sp>
      </p:grpSp>
      <p:sp>
        <p:nvSpPr>
          <p:cNvPr id="61" name="TextBox 15"/>
          <p:cNvSpPr txBox="1"/>
          <p:nvPr/>
        </p:nvSpPr>
        <p:spPr>
          <a:xfrm>
            <a:off x="4631035" y="3109725"/>
            <a:ext cx="1053473" cy="523212"/>
          </a:xfrm>
          <a:prstGeom prst="rect">
            <a:avLst/>
          </a:prstGeom>
          <a:noFill/>
        </p:spPr>
        <p:txBody>
          <a:bodyPr wrap="none" lIns="91430" tIns="45716" rIns="91430" bIns="45716" rtlCol="0">
            <a:spAutoFit/>
          </a:bodyPr>
          <a:lstStyle/>
          <a:p>
            <a:pPr defTabSz="914306"/>
            <a:r>
              <a:rPr lang="en-US" sz="2000" dirty="0">
                <a:solidFill>
                  <a:srgbClr val="00B050"/>
                </a:solidFill>
              </a:rPr>
              <a:t>23,18%</a:t>
            </a:r>
          </a:p>
          <a:p>
            <a:pPr defTabSz="914306"/>
            <a:r>
              <a:rPr lang="en-US" sz="800" dirty="0" smtClean="0">
                <a:solidFill>
                  <a:srgbClr val="00B050"/>
                </a:solidFill>
              </a:rPr>
              <a:t>SUFFICIENT</a:t>
            </a:r>
            <a:endParaRPr lang="en-US" sz="2000" dirty="0">
              <a:solidFill>
                <a:srgbClr val="00B050"/>
              </a:solidFill>
            </a:endParaRPr>
          </a:p>
        </p:txBody>
      </p:sp>
      <p:graphicFrame>
        <p:nvGraphicFramePr>
          <p:cNvPr id="2" name="Tabel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178934"/>
              </p:ext>
            </p:extLst>
          </p:nvPr>
        </p:nvGraphicFramePr>
        <p:xfrm>
          <a:off x="6002785" y="1773120"/>
          <a:ext cx="2912167" cy="43589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3940"/>
                <a:gridCol w="2518227"/>
              </a:tblGrid>
              <a:tr h="758072">
                <a:tc>
                  <a:txBody>
                    <a:bodyPr/>
                    <a:lstStyle/>
                    <a:p>
                      <a:endParaRPr lang="nl-NL" sz="1600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nl-NL" sz="1600" dirty="0" smtClean="0">
                          <a:solidFill>
                            <a:srgbClr val="FFFFFF"/>
                          </a:solidFill>
                          <a:latin typeface="Max-Light" pitchFamily="50" charset="0"/>
                        </a:rPr>
                        <a:t>Top-5 business impact</a:t>
                      </a:r>
                      <a:endParaRPr lang="nl-NL" sz="1600" dirty="0">
                        <a:solidFill>
                          <a:srgbClr val="FFFFFF"/>
                        </a:solidFill>
                        <a:latin typeface="Max-Light" pitchFamily="50" charset="0"/>
                      </a:endParaRPr>
                    </a:p>
                  </a:txBody>
                  <a:tcPr marT="60960" marB="60960"/>
                </a:tc>
              </a:tr>
              <a:tr h="720169">
                <a:tc>
                  <a:txBody>
                    <a:bodyPr/>
                    <a:lstStyle/>
                    <a:p>
                      <a:r>
                        <a:rPr lang="nl-NL" sz="1500" dirty="0" smtClean="0">
                          <a:solidFill>
                            <a:schemeClr val="tx2"/>
                          </a:solidFill>
                          <a:latin typeface="+mj-lt"/>
                        </a:rPr>
                        <a:t>1.</a:t>
                      </a:r>
                      <a:endParaRPr lang="nl-NL" sz="1500" dirty="0">
                        <a:solidFill>
                          <a:schemeClr val="tx2"/>
                        </a:solidFill>
                        <a:latin typeface="+mj-lt"/>
                      </a:endParaRP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nl-NL" sz="900" dirty="0" smtClean="0">
                          <a:solidFill>
                            <a:schemeClr val="accent2"/>
                          </a:solidFill>
                          <a:latin typeface="Max-Light" pitchFamily="50" charset="0"/>
                        </a:rPr>
                        <a:t>Easy access </a:t>
                      </a:r>
                      <a:r>
                        <a:rPr lang="nl-NL" sz="900" dirty="0" err="1" smtClean="0">
                          <a:solidFill>
                            <a:schemeClr val="accent2"/>
                          </a:solidFill>
                          <a:latin typeface="Max-Light" pitchFamily="50" charset="0"/>
                        </a:rPr>
                        <a:t>to</a:t>
                      </a:r>
                      <a:r>
                        <a:rPr lang="nl-NL" sz="900" dirty="0" smtClean="0">
                          <a:solidFill>
                            <a:schemeClr val="accent2"/>
                          </a:solidFill>
                          <a:latin typeface="Max-Light" pitchFamily="50" charset="0"/>
                        </a:rPr>
                        <a:t> relevant data </a:t>
                      </a:r>
                      <a:endParaRPr lang="nl-NL" sz="1900" dirty="0">
                        <a:latin typeface="Max-Light" pitchFamily="50" charset="0"/>
                      </a:endParaRPr>
                    </a:p>
                  </a:txBody>
                  <a:tcPr marT="60960" marB="60960"/>
                </a:tc>
              </a:tr>
              <a:tr h="720169">
                <a:tc>
                  <a:txBody>
                    <a:bodyPr/>
                    <a:lstStyle/>
                    <a:p>
                      <a:r>
                        <a:rPr lang="nl-NL" sz="1500" dirty="0" smtClean="0">
                          <a:solidFill>
                            <a:schemeClr val="tx2"/>
                          </a:solidFill>
                          <a:latin typeface="+mj-lt"/>
                        </a:rPr>
                        <a:t>2.</a:t>
                      </a:r>
                      <a:endParaRPr lang="nl-NL" sz="1500" dirty="0">
                        <a:solidFill>
                          <a:schemeClr val="tx2"/>
                        </a:solidFill>
                        <a:latin typeface="+mj-lt"/>
                      </a:endParaRP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nl-NL" sz="900" kern="1200" noProof="0" dirty="0" smtClean="0">
                          <a:solidFill>
                            <a:schemeClr val="accent2"/>
                          </a:solidFill>
                          <a:latin typeface="Max-Light" pitchFamily="50" charset="0"/>
                          <a:ea typeface="+mn-ea"/>
                          <a:cs typeface="+mn-cs"/>
                        </a:rPr>
                        <a:t>Routers/firewalls easy </a:t>
                      </a:r>
                      <a:r>
                        <a:rPr lang="nl-NL" sz="900" kern="1200" noProof="0" dirty="0" err="1" smtClean="0">
                          <a:solidFill>
                            <a:schemeClr val="accent2"/>
                          </a:solidFill>
                          <a:latin typeface="Max-Light" pitchFamily="50" charset="0"/>
                          <a:ea typeface="+mn-ea"/>
                          <a:cs typeface="+mn-cs"/>
                        </a:rPr>
                        <a:t>to</a:t>
                      </a:r>
                      <a:r>
                        <a:rPr lang="nl-NL" sz="900" kern="1200" noProof="0" dirty="0" smtClean="0">
                          <a:solidFill>
                            <a:schemeClr val="accent2"/>
                          </a:solidFill>
                          <a:latin typeface="Max-Light" pitchFamily="50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900" kern="1200" noProof="0" dirty="0" err="1" smtClean="0">
                          <a:solidFill>
                            <a:schemeClr val="accent2"/>
                          </a:solidFill>
                          <a:latin typeface="Max-Light" pitchFamily="50" charset="0"/>
                          <a:ea typeface="+mn-ea"/>
                          <a:cs typeface="+mn-cs"/>
                        </a:rPr>
                        <a:t>manipulate</a:t>
                      </a:r>
                      <a:endParaRPr lang="nl-NL" sz="900" kern="1200" noProof="0" dirty="0">
                        <a:solidFill>
                          <a:schemeClr val="accent2"/>
                        </a:solidFill>
                        <a:latin typeface="Max-Light" pitchFamily="50" charset="0"/>
                        <a:ea typeface="+mn-ea"/>
                        <a:cs typeface="+mn-cs"/>
                      </a:endParaRPr>
                    </a:p>
                  </a:txBody>
                  <a:tcPr marT="60960" marB="60960"/>
                </a:tc>
              </a:tr>
              <a:tr h="720169">
                <a:tc>
                  <a:txBody>
                    <a:bodyPr/>
                    <a:lstStyle/>
                    <a:p>
                      <a:r>
                        <a:rPr lang="nl-NL" sz="1500" dirty="0" smtClean="0">
                          <a:solidFill>
                            <a:schemeClr val="tx2"/>
                          </a:solidFill>
                          <a:latin typeface="+mj-lt"/>
                        </a:rPr>
                        <a:t>3.</a:t>
                      </a:r>
                      <a:endParaRPr lang="nl-NL" sz="1500" dirty="0">
                        <a:solidFill>
                          <a:schemeClr val="tx2"/>
                        </a:solidFill>
                        <a:latin typeface="+mj-lt"/>
                      </a:endParaRP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nl-NL" sz="900" kern="1200" dirty="0" smtClean="0">
                          <a:solidFill>
                            <a:schemeClr val="accent2"/>
                          </a:solidFill>
                          <a:latin typeface="Max-Light" pitchFamily="50" charset="0"/>
                          <a:ea typeface="+mn-ea"/>
                          <a:cs typeface="+mn-cs"/>
                        </a:rPr>
                        <a:t>Webshops </a:t>
                      </a:r>
                      <a:r>
                        <a:rPr lang="nl-NL" sz="900" kern="1200" dirty="0" err="1" smtClean="0">
                          <a:solidFill>
                            <a:schemeClr val="accent2"/>
                          </a:solidFill>
                          <a:latin typeface="Max-Light" pitchFamily="50" charset="0"/>
                          <a:ea typeface="+mn-ea"/>
                          <a:cs typeface="+mn-cs"/>
                        </a:rPr>
                        <a:t>and</a:t>
                      </a:r>
                      <a:r>
                        <a:rPr lang="nl-NL" sz="900" kern="1200" dirty="0" smtClean="0">
                          <a:solidFill>
                            <a:schemeClr val="accent2"/>
                          </a:solidFill>
                          <a:latin typeface="Max-Light" pitchFamily="50" charset="0"/>
                          <a:ea typeface="+mn-ea"/>
                          <a:cs typeface="+mn-cs"/>
                        </a:rPr>
                        <a:t> websites </a:t>
                      </a:r>
                      <a:r>
                        <a:rPr lang="nl-NL" sz="900" kern="1200" dirty="0" err="1" smtClean="0">
                          <a:solidFill>
                            <a:schemeClr val="accent2"/>
                          </a:solidFill>
                          <a:latin typeface="Max-Light" pitchFamily="50" charset="0"/>
                          <a:ea typeface="+mn-ea"/>
                          <a:cs typeface="+mn-cs"/>
                        </a:rPr>
                        <a:t>badly</a:t>
                      </a:r>
                      <a:r>
                        <a:rPr lang="nl-NL" sz="900" kern="1200" dirty="0" smtClean="0">
                          <a:solidFill>
                            <a:schemeClr val="accent2"/>
                          </a:solidFill>
                          <a:latin typeface="Max-Light" pitchFamily="50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900" kern="1200" dirty="0" err="1" smtClean="0">
                          <a:solidFill>
                            <a:schemeClr val="accent2"/>
                          </a:solidFill>
                          <a:latin typeface="Max-Light" pitchFamily="50" charset="0"/>
                          <a:ea typeface="+mn-ea"/>
                          <a:cs typeface="+mn-cs"/>
                        </a:rPr>
                        <a:t>programmed</a:t>
                      </a:r>
                      <a:r>
                        <a:rPr lang="nl-NL" sz="900" kern="1200" dirty="0" smtClean="0">
                          <a:solidFill>
                            <a:schemeClr val="accent2"/>
                          </a:solidFill>
                          <a:latin typeface="Max-Light" pitchFamily="50" charset="0"/>
                          <a:ea typeface="+mn-ea"/>
                          <a:cs typeface="+mn-cs"/>
                        </a:rPr>
                        <a:t> or </a:t>
                      </a:r>
                      <a:r>
                        <a:rPr lang="nl-NL" sz="900" kern="1200" dirty="0" err="1" smtClean="0">
                          <a:solidFill>
                            <a:schemeClr val="accent2"/>
                          </a:solidFill>
                          <a:latin typeface="Max-Light" pitchFamily="50" charset="0"/>
                          <a:ea typeface="+mn-ea"/>
                          <a:cs typeface="+mn-cs"/>
                        </a:rPr>
                        <a:t>maintained</a:t>
                      </a:r>
                      <a:r>
                        <a:rPr lang="nl-NL" sz="900" kern="1200" dirty="0" smtClean="0">
                          <a:solidFill>
                            <a:schemeClr val="accent2"/>
                          </a:solidFill>
                          <a:latin typeface="Max-Light" pitchFamily="50" charset="0"/>
                          <a:ea typeface="+mn-ea"/>
                          <a:cs typeface="+mn-cs"/>
                        </a:rPr>
                        <a:t>.</a:t>
                      </a:r>
                      <a:endParaRPr lang="nl-NL" sz="900" kern="1200" dirty="0">
                        <a:solidFill>
                          <a:schemeClr val="accent2"/>
                        </a:solidFill>
                        <a:latin typeface="Max-Light" pitchFamily="50" charset="0"/>
                        <a:ea typeface="+mn-ea"/>
                        <a:cs typeface="+mn-cs"/>
                      </a:endParaRPr>
                    </a:p>
                  </a:txBody>
                  <a:tcPr marT="60960" marB="60960"/>
                </a:tc>
              </a:tr>
              <a:tr h="720169">
                <a:tc>
                  <a:txBody>
                    <a:bodyPr/>
                    <a:lstStyle/>
                    <a:p>
                      <a:r>
                        <a:rPr lang="nl-NL" sz="1500" dirty="0" smtClean="0">
                          <a:solidFill>
                            <a:schemeClr val="tx2"/>
                          </a:solidFill>
                          <a:latin typeface="+mj-lt"/>
                        </a:rPr>
                        <a:t>4.</a:t>
                      </a:r>
                      <a:endParaRPr lang="nl-NL" sz="1500" dirty="0">
                        <a:solidFill>
                          <a:schemeClr val="tx2"/>
                        </a:solidFill>
                        <a:latin typeface="+mj-lt"/>
                      </a:endParaRP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900" dirty="0" err="1" smtClean="0">
                          <a:solidFill>
                            <a:schemeClr val="accent2"/>
                          </a:solidFill>
                          <a:latin typeface="Max-Light" pitchFamily="50" charset="0"/>
                        </a:rPr>
                        <a:t>Overdue</a:t>
                      </a:r>
                      <a:r>
                        <a:rPr lang="nl-NL" sz="900" dirty="0" smtClean="0">
                          <a:solidFill>
                            <a:schemeClr val="accent2"/>
                          </a:solidFill>
                          <a:latin typeface="Max-Light" pitchFamily="50" charset="0"/>
                        </a:rPr>
                        <a:t> maintenance</a:t>
                      </a:r>
                      <a:endParaRPr lang="en-US" sz="900" kern="1200" dirty="0" smtClean="0">
                        <a:solidFill>
                          <a:schemeClr val="accent2"/>
                        </a:solidFill>
                        <a:latin typeface="Max-Light" pitchFamily="50" charset="0"/>
                        <a:ea typeface="+mn-ea"/>
                        <a:cs typeface="+mn-cs"/>
                      </a:endParaRPr>
                    </a:p>
                  </a:txBody>
                  <a:tcPr marT="60960" marB="60960"/>
                </a:tc>
              </a:tr>
              <a:tr h="720169">
                <a:tc>
                  <a:txBody>
                    <a:bodyPr/>
                    <a:lstStyle/>
                    <a:p>
                      <a:r>
                        <a:rPr lang="nl-NL" sz="1500" dirty="0" smtClean="0">
                          <a:solidFill>
                            <a:schemeClr val="tx2"/>
                          </a:solidFill>
                          <a:latin typeface="+mj-lt"/>
                        </a:rPr>
                        <a:t>5.</a:t>
                      </a:r>
                      <a:endParaRPr lang="nl-NL" sz="1500" dirty="0">
                        <a:solidFill>
                          <a:schemeClr val="tx2"/>
                        </a:solidFill>
                        <a:latin typeface="+mj-lt"/>
                      </a:endParaRP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smtClean="0">
                          <a:solidFill>
                            <a:schemeClr val="accent2"/>
                          </a:solidFill>
                          <a:latin typeface="Max-Light" pitchFamily="50" charset="0"/>
                        </a:rPr>
                        <a:t>Servers and websites already been hacked</a:t>
                      </a:r>
                      <a:endParaRPr lang="en-US" sz="900" kern="1200" dirty="0" smtClean="0">
                        <a:solidFill>
                          <a:schemeClr val="accent2"/>
                        </a:solidFill>
                        <a:latin typeface="Max-Light" pitchFamily="50" charset="0"/>
                        <a:ea typeface="+mn-ea"/>
                        <a:cs typeface="+mn-cs"/>
                      </a:endParaRPr>
                    </a:p>
                  </a:txBody>
                  <a:tcPr marT="60960" marB="6096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68685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70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"/>
                            </p:stCondLst>
                            <p:childTnLst>
                              <p:par>
                                <p:cTn id="8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500"/>
                            </p:stCondLst>
                            <p:childTnLst>
                              <p:par>
                                <p:cTn id="9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3000"/>
                            </p:stCondLst>
                            <p:childTnLst>
                              <p:par>
                                <p:cTn id="10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3500"/>
                            </p:stCondLst>
                            <p:childTnLst>
                              <p:par>
                                <p:cTn id="10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500"/>
                                        <p:tgtEl>
                                          <p:spTgt spid="70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4" dur="500"/>
                                        <p:tgtEl>
                                          <p:spTgt spid="70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500"/>
                                        <p:tgtEl>
                                          <p:spTgt spid="70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0" dur="500"/>
                                        <p:tgtEl>
                                          <p:spTgt spid="70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500"/>
                                        <p:tgtEl>
                                          <p:spTgt spid="70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4500"/>
                            </p:stCondLst>
                            <p:childTnLst>
                              <p:par>
                                <p:cTn id="14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Graphic spid="13" grpId="0">
        <p:bldAsOne/>
      </p:bldGraphic>
      <p:bldP spid="16" grpId="0"/>
      <p:bldP spid="50" grpId="0"/>
      <p:bldP spid="36" grpId="0"/>
      <p:bldP spid="52" grpId="0"/>
      <p:bldP spid="53" grpId="0"/>
      <p:bldP spid="59" grpId="0"/>
      <p:bldP spid="60" grpId="0"/>
      <p:bldP spid="63" grpId="0"/>
      <p:bldP spid="65" grpId="0"/>
      <p:bldP spid="66" grpId="0"/>
      <p:bldP spid="69" grpId="0"/>
      <p:bldGraphic spid="70" grpId="0">
        <p:bldSub>
          <a:bldChart bld="category"/>
        </p:bldSub>
      </p:bldGraphic>
      <p:bldP spid="71" grpId="0"/>
      <p:bldP spid="72" grpId="0"/>
      <p:bldP spid="73" grpId="0"/>
      <p:bldP spid="6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Afbeelding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7624" y="336797"/>
            <a:ext cx="7776864" cy="5438487"/>
          </a:xfrm>
          <a:prstGeom prst="rect">
            <a:avLst/>
          </a:prstGeom>
        </p:spPr>
      </p:pic>
      <p:pic>
        <p:nvPicPr>
          <p:cNvPr id="13" name="Afbeelding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98676" y="4437112"/>
            <a:ext cx="1155944" cy="1081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861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D09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jdelijke aanduiding voor datum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7C27B-2594-49D9-ABDA-10D3D15588FB}" type="datetime4">
              <a:rPr lang="nl-NL" smtClean="0">
                <a:solidFill>
                  <a:srgbClr val="898989"/>
                </a:solidFill>
              </a:rPr>
              <a:pPr/>
              <a:t>10 december 2015</a:t>
            </a:fld>
            <a:endParaRPr lang="nl-NL" dirty="0">
              <a:solidFill>
                <a:srgbClr val="898989"/>
              </a:solidFill>
            </a:endParaRPr>
          </a:p>
        </p:txBody>
      </p:sp>
      <p:sp>
        <p:nvSpPr>
          <p:cNvPr id="17" name="Tijdelijke aanduiding voor voettekst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Tekstvak 7"/>
          <p:cNvSpPr txBox="1"/>
          <p:nvPr/>
        </p:nvSpPr>
        <p:spPr>
          <a:xfrm>
            <a:off x="323528" y="2708920"/>
            <a:ext cx="7992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  <p:sp>
        <p:nvSpPr>
          <p:cNvPr id="9" name="Tekstvak 8"/>
          <p:cNvSpPr txBox="1"/>
          <p:nvPr/>
        </p:nvSpPr>
        <p:spPr>
          <a:xfrm>
            <a:off x="323527" y="2276872"/>
            <a:ext cx="8639497" cy="3522824"/>
          </a:xfrm>
          <a:prstGeom prst="rect">
            <a:avLst/>
          </a:prstGeom>
          <a:noFill/>
        </p:spPr>
        <p:txBody>
          <a:bodyPr wrap="square" lIns="50400" rtlCol="0">
            <a:spAutoFit/>
          </a:bodyPr>
          <a:lstStyle/>
          <a:p>
            <a:pPr>
              <a:lnSpc>
                <a:spcPts val="3000"/>
              </a:lnSpc>
              <a:buClr>
                <a:srgbClr val="008CDC"/>
              </a:buClr>
              <a:buFont typeface="Symbol" pitchFamily="18" charset="2"/>
              <a:buChar char=""/>
            </a:pPr>
            <a:r>
              <a:rPr lang="nl-NL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nl-NL" sz="2200" dirty="0" err="1" smtClean="0">
                <a:latin typeface="Arial" pitchFamily="34" charset="0"/>
                <a:cs typeface="Arial" pitchFamily="34" charset="0"/>
              </a:rPr>
              <a:t>SME’s</a:t>
            </a:r>
            <a:r>
              <a:rPr lang="nl-NL" sz="2200" dirty="0" smtClean="0">
                <a:latin typeface="Arial" pitchFamily="34" charset="0"/>
                <a:cs typeface="Arial" pitchFamily="34" charset="0"/>
              </a:rPr>
              <a:t> are </a:t>
            </a:r>
            <a:r>
              <a:rPr lang="nl-NL" sz="2200" dirty="0" err="1" smtClean="0">
                <a:latin typeface="Arial" pitchFamily="34" charset="0"/>
                <a:cs typeface="Arial" pitchFamily="34" charset="0"/>
              </a:rPr>
              <a:t>positive</a:t>
            </a:r>
            <a:r>
              <a:rPr lang="nl-NL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nl-NL" sz="2200" dirty="0" err="1" smtClean="0">
                <a:latin typeface="Arial" pitchFamily="34" charset="0"/>
                <a:cs typeface="Arial" pitchFamily="34" charset="0"/>
              </a:rPr>
              <a:t>about</a:t>
            </a:r>
            <a:r>
              <a:rPr lang="nl-NL" sz="2200" dirty="0" smtClean="0">
                <a:latin typeface="Arial" pitchFamily="34" charset="0"/>
                <a:cs typeface="Arial" pitchFamily="34" charset="0"/>
              </a:rPr>
              <a:t> the </a:t>
            </a:r>
            <a:r>
              <a:rPr lang="nl-NL" sz="2200" dirty="0" err="1" smtClean="0">
                <a:latin typeface="Arial" pitchFamily="34" charset="0"/>
                <a:cs typeface="Arial" pitchFamily="34" charset="0"/>
              </a:rPr>
              <a:t>campaign</a:t>
            </a:r>
            <a:r>
              <a:rPr lang="nl-NL" sz="2200" dirty="0" smtClean="0">
                <a:latin typeface="Arial" pitchFamily="34" charset="0"/>
                <a:cs typeface="Arial" pitchFamily="34" charset="0"/>
              </a:rPr>
              <a:t> and </a:t>
            </a:r>
            <a:r>
              <a:rPr lang="nl-NL" sz="2200" dirty="0" err="1" smtClean="0">
                <a:latin typeface="Arial" pitchFamily="34" charset="0"/>
                <a:cs typeface="Arial" pitchFamily="34" charset="0"/>
              </a:rPr>
              <a:t>especially</a:t>
            </a:r>
            <a:r>
              <a:rPr lang="nl-NL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nl-NL" sz="2200" dirty="0" err="1" smtClean="0">
                <a:latin typeface="Arial" pitchFamily="34" charset="0"/>
                <a:cs typeface="Arial" pitchFamily="34" charset="0"/>
              </a:rPr>
              <a:t>about</a:t>
            </a:r>
            <a:endParaRPr lang="nl-NL" sz="22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ts val="3000"/>
              </a:lnSpc>
              <a:buClr>
                <a:srgbClr val="008CDC"/>
              </a:buClr>
            </a:pPr>
            <a:r>
              <a:rPr lang="nl-NL" sz="2200" dirty="0" smtClean="0">
                <a:latin typeface="Arial" pitchFamily="34" charset="0"/>
                <a:cs typeface="Arial" pitchFamily="34" charset="0"/>
              </a:rPr>
              <a:t>   the free hack;</a:t>
            </a:r>
          </a:p>
          <a:p>
            <a:pPr>
              <a:lnSpc>
                <a:spcPts val="3000"/>
              </a:lnSpc>
              <a:buClr>
                <a:srgbClr val="008CDC"/>
              </a:buClr>
              <a:buFont typeface="Symbol" pitchFamily="18" charset="2"/>
              <a:buChar char=""/>
            </a:pPr>
            <a:r>
              <a:rPr lang="nl-NL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nl-NL" sz="2200" dirty="0" err="1" smtClean="0">
                <a:latin typeface="Arial" pitchFamily="34" charset="0"/>
                <a:cs typeface="Arial" pitchFamily="34" charset="0"/>
              </a:rPr>
              <a:t>Awareness</a:t>
            </a:r>
            <a:r>
              <a:rPr lang="nl-NL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nl-NL" sz="2200" dirty="0" err="1" smtClean="0">
                <a:latin typeface="Arial" pitchFamily="34" charset="0"/>
                <a:cs typeface="Arial" pitchFamily="34" charset="0"/>
              </a:rPr>
              <a:t>still</a:t>
            </a:r>
            <a:r>
              <a:rPr lang="nl-NL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nl-NL" sz="2200" dirty="0" err="1" smtClean="0">
                <a:latin typeface="Arial" pitchFamily="34" charset="0"/>
                <a:cs typeface="Arial" pitchFamily="34" charset="0"/>
              </a:rPr>
              <a:t>lacks</a:t>
            </a:r>
            <a:r>
              <a:rPr lang="nl-NL" sz="22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nl-NL" sz="2200" dirty="0" err="1" smtClean="0">
                <a:latin typeface="Arial" pitchFamily="34" charset="0"/>
                <a:cs typeface="Arial" pitchFamily="34" charset="0"/>
              </a:rPr>
              <a:t>based</a:t>
            </a:r>
            <a:r>
              <a:rPr lang="nl-NL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nl-NL" sz="2200" dirty="0" err="1" smtClean="0">
                <a:latin typeface="Arial" pitchFamily="34" charset="0"/>
                <a:cs typeface="Arial" pitchFamily="34" charset="0"/>
              </a:rPr>
              <a:t>on</a:t>
            </a:r>
            <a:r>
              <a:rPr lang="nl-NL" sz="2200" dirty="0" smtClean="0">
                <a:latin typeface="Arial" pitchFamily="34" charset="0"/>
                <a:cs typeface="Arial" pitchFamily="34" charset="0"/>
              </a:rPr>
              <a:t> the </a:t>
            </a:r>
            <a:r>
              <a:rPr lang="nl-NL" sz="2200" dirty="0" err="1" smtClean="0">
                <a:latin typeface="Arial" pitchFamily="34" charset="0"/>
                <a:cs typeface="Arial" pitchFamily="34" charset="0"/>
              </a:rPr>
              <a:t>no</a:t>
            </a:r>
            <a:r>
              <a:rPr lang="nl-NL" sz="2200" dirty="0" smtClean="0">
                <a:latin typeface="Arial" pitchFamily="34" charset="0"/>
                <a:cs typeface="Arial" pitchFamily="34" charset="0"/>
              </a:rPr>
              <a:t> show at the feedback   </a:t>
            </a:r>
            <a:br>
              <a:rPr lang="nl-NL" sz="2200" dirty="0" smtClean="0">
                <a:latin typeface="Arial" pitchFamily="34" charset="0"/>
                <a:cs typeface="Arial" pitchFamily="34" charset="0"/>
              </a:rPr>
            </a:br>
            <a:r>
              <a:rPr lang="nl-NL" sz="2200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nl-NL" sz="2200" dirty="0" err="1" smtClean="0">
                <a:latin typeface="Arial" pitchFamily="34" charset="0"/>
                <a:cs typeface="Arial" pitchFamily="34" charset="0"/>
              </a:rPr>
              <a:t>appointment</a:t>
            </a:r>
            <a:r>
              <a:rPr lang="nl-NL" sz="22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nl-NL" sz="2200" dirty="0" err="1" smtClean="0">
                <a:latin typeface="Arial" pitchFamily="34" charset="0"/>
                <a:cs typeface="Arial" pitchFamily="34" charset="0"/>
              </a:rPr>
              <a:t>almost</a:t>
            </a:r>
            <a:r>
              <a:rPr lang="nl-NL" sz="2200" dirty="0" smtClean="0">
                <a:latin typeface="Arial" pitchFamily="34" charset="0"/>
                <a:cs typeface="Arial" pitchFamily="34" charset="0"/>
              </a:rPr>
              <a:t> 50%);</a:t>
            </a:r>
          </a:p>
          <a:p>
            <a:pPr>
              <a:lnSpc>
                <a:spcPts val="3000"/>
              </a:lnSpc>
              <a:buClr>
                <a:srgbClr val="008CDC"/>
              </a:buClr>
              <a:buFont typeface="Symbol" pitchFamily="18" charset="2"/>
              <a:buChar char=""/>
            </a:pPr>
            <a:r>
              <a:rPr lang="en-US" sz="2200" dirty="0" smtClean="0">
                <a:latin typeface="Arial" pitchFamily="34" charset="0"/>
                <a:cs typeface="Arial" pitchFamily="34" charset="0"/>
              </a:rPr>
              <a:t> Main cause for cybercrime vulnerability: overdue maintenance;</a:t>
            </a:r>
          </a:p>
          <a:p>
            <a:pPr>
              <a:lnSpc>
                <a:spcPts val="3000"/>
              </a:lnSpc>
              <a:buClr>
                <a:srgbClr val="008CDC"/>
              </a:buClr>
              <a:buFont typeface="Symbol" pitchFamily="18" charset="2"/>
              <a:buChar char=""/>
            </a:pPr>
            <a:r>
              <a:rPr lang="en-US" sz="2200" dirty="0" smtClean="0">
                <a:latin typeface="Arial" pitchFamily="34" charset="0"/>
                <a:cs typeface="Arial" pitchFamily="34" charset="0"/>
              </a:rPr>
              <a:t> The most critical vulnerabilities are caused by people (lack of    </a:t>
            </a:r>
          </a:p>
          <a:p>
            <a:pPr>
              <a:lnSpc>
                <a:spcPts val="3000"/>
              </a:lnSpc>
              <a:buClr>
                <a:srgbClr val="008CDC"/>
              </a:buClr>
            </a:pPr>
            <a:r>
              <a:rPr lang="en-US" sz="2200" dirty="0" smtClean="0">
                <a:latin typeface="Arial" pitchFamily="34" charset="0"/>
                <a:cs typeface="Arial" pitchFamily="34" charset="0"/>
              </a:rPr>
              <a:t>   attention;</a:t>
            </a:r>
          </a:p>
          <a:p>
            <a:pPr>
              <a:lnSpc>
                <a:spcPts val="3000"/>
              </a:lnSpc>
              <a:buClr>
                <a:srgbClr val="008CDC"/>
              </a:buClr>
              <a:buFont typeface="Symbol" pitchFamily="18" charset="2"/>
              <a:buChar char=""/>
            </a:pPr>
            <a:r>
              <a:rPr lang="en-US" sz="2200" dirty="0" smtClean="0">
                <a:latin typeface="Arial" pitchFamily="34" charset="0"/>
                <a:cs typeface="Arial" pitchFamily="34" charset="0"/>
              </a:rPr>
              <a:t> IT suppliers (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networkhosts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webdevelopers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) are inspired to</a:t>
            </a:r>
          </a:p>
          <a:p>
            <a:pPr>
              <a:lnSpc>
                <a:spcPts val="3000"/>
              </a:lnSpc>
              <a:buClr>
                <a:srgbClr val="008CDC"/>
              </a:buClr>
            </a:pPr>
            <a:r>
              <a:rPr lang="en-US" sz="2200" dirty="0" smtClean="0">
                <a:latin typeface="Arial" pitchFamily="34" charset="0"/>
                <a:cs typeface="Arial" pitchFamily="34" charset="0"/>
              </a:rPr>
              <a:t>   develop new services/ propositions, in the spirit of this campaign.</a:t>
            </a:r>
            <a:endParaRPr lang="nl-NL" sz="24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Picture 9" descr="MKB_ALG_Colo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0481" y="230060"/>
            <a:ext cx="1697224" cy="1239966"/>
          </a:xfrm>
          <a:prstGeom prst="rect">
            <a:avLst/>
          </a:prstGeom>
          <a:noFill/>
        </p:spPr>
      </p:pic>
      <p:sp>
        <p:nvSpPr>
          <p:cNvPr id="13" name="Rechthoek 12"/>
          <p:cNvSpPr/>
          <p:nvPr/>
        </p:nvSpPr>
        <p:spPr>
          <a:xfrm>
            <a:off x="323528" y="2996952"/>
            <a:ext cx="7308304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ea typeface="Times New Roman"/>
                <a:cs typeface="Times New Roman"/>
              </a:rPr>
              <a:t/>
            </a:r>
            <a:br>
              <a:rPr lang="en-US" sz="2800" dirty="0" smtClean="0">
                <a:ea typeface="Times New Roman"/>
                <a:cs typeface="Times New Roman"/>
              </a:rPr>
            </a:br>
            <a:r>
              <a:rPr lang="nl-NL" sz="28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nl-NL" sz="2800" b="1" dirty="0" smtClean="0">
                <a:latin typeface="Arial" pitchFamily="34" charset="0"/>
                <a:cs typeface="Arial" pitchFamily="34" charset="0"/>
              </a:rPr>
            </a:br>
            <a:r>
              <a:rPr lang="nl-NL" dirty="0" smtClean="0">
                <a:latin typeface="Arial" pitchFamily="34" charset="0"/>
                <a:cs typeface="Arial" pitchFamily="34" charset="0"/>
              </a:rPr>
              <a:t/>
            </a:r>
            <a:br>
              <a:rPr lang="nl-NL" dirty="0" smtClean="0">
                <a:latin typeface="Arial" pitchFamily="34" charset="0"/>
                <a:cs typeface="Arial" pitchFamily="34" charset="0"/>
              </a:rPr>
            </a:br>
            <a:r>
              <a:rPr lang="nl-NL" dirty="0" smtClean="0">
                <a:latin typeface="Arial" pitchFamily="34" charset="0"/>
                <a:cs typeface="Arial" pitchFamily="34" charset="0"/>
              </a:rPr>
              <a:t/>
            </a:r>
            <a:br>
              <a:rPr lang="nl-NL" dirty="0" smtClean="0">
                <a:latin typeface="Arial" pitchFamily="34" charset="0"/>
                <a:cs typeface="Arial" pitchFamily="34" charset="0"/>
              </a:rPr>
            </a:br>
            <a:r>
              <a:rPr lang="nl-NL" dirty="0" smtClean="0">
                <a:latin typeface="Arial" pitchFamily="34" charset="0"/>
                <a:cs typeface="Arial" pitchFamily="34" charset="0"/>
              </a:rPr>
              <a:t/>
            </a:r>
            <a:br>
              <a:rPr lang="nl-NL" dirty="0" smtClean="0">
                <a:latin typeface="Arial" pitchFamily="34" charset="0"/>
                <a:cs typeface="Arial" pitchFamily="34" charset="0"/>
              </a:rPr>
            </a:br>
            <a:endParaRPr lang="nl-NL" dirty="0" smtClean="0">
              <a:latin typeface="Arial" pitchFamily="34" charset="0"/>
              <a:cs typeface="Arial" pitchFamily="34" charset="0"/>
            </a:endParaRPr>
          </a:p>
          <a:p>
            <a:r>
              <a:rPr lang="nl-NL" dirty="0" smtClean="0">
                <a:latin typeface="Arial" pitchFamily="34" charset="0"/>
                <a:cs typeface="Arial" pitchFamily="34" charset="0"/>
              </a:rPr>
              <a:t> </a:t>
            </a:r>
            <a:br>
              <a:rPr lang="nl-NL" dirty="0" smtClean="0">
                <a:latin typeface="Arial" pitchFamily="34" charset="0"/>
                <a:cs typeface="Arial" pitchFamily="34" charset="0"/>
              </a:rPr>
            </a:br>
            <a:r>
              <a:rPr lang="nl-NL" dirty="0" smtClean="0">
                <a:latin typeface="Arial" pitchFamily="34" charset="0"/>
                <a:cs typeface="Arial" pitchFamily="34" charset="0"/>
              </a:rPr>
              <a:t/>
            </a:r>
            <a:br>
              <a:rPr lang="nl-NL" dirty="0" smtClean="0">
                <a:latin typeface="Arial" pitchFamily="34" charset="0"/>
                <a:cs typeface="Arial" pitchFamily="34" charset="0"/>
              </a:rPr>
            </a:br>
            <a:endParaRPr lang="nl-NL" dirty="0"/>
          </a:p>
        </p:txBody>
      </p:sp>
      <p:sp>
        <p:nvSpPr>
          <p:cNvPr id="20" name="Rechthoek 19"/>
          <p:cNvSpPr/>
          <p:nvPr/>
        </p:nvSpPr>
        <p:spPr>
          <a:xfrm>
            <a:off x="107504" y="1772816"/>
            <a:ext cx="3203848" cy="5040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3600" b="1" dirty="0" err="1" smtClean="0"/>
              <a:t>Conclusions</a:t>
            </a:r>
            <a:endParaRPr lang="nl-NL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jdelijke aanduiding voor datum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dirty="0" smtClean="0">
                <a:solidFill>
                  <a:srgbClr val="898989"/>
                </a:solidFill>
              </a:rPr>
              <a:t>December 17, 2015</a:t>
            </a:r>
            <a:endParaRPr lang="nl-NL" dirty="0">
              <a:solidFill>
                <a:srgbClr val="898989"/>
              </a:solidFill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323528" y="2708920"/>
            <a:ext cx="7992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  <p:sp>
        <p:nvSpPr>
          <p:cNvPr id="9" name="Tekstvak 8"/>
          <p:cNvSpPr txBox="1"/>
          <p:nvPr/>
        </p:nvSpPr>
        <p:spPr>
          <a:xfrm>
            <a:off x="306168" y="2636912"/>
            <a:ext cx="8820473" cy="3170099"/>
          </a:xfrm>
          <a:prstGeom prst="rect">
            <a:avLst/>
          </a:prstGeom>
          <a:noFill/>
        </p:spPr>
        <p:txBody>
          <a:bodyPr wrap="square" lIns="50400" rtlCol="0">
            <a:spAutoFit/>
          </a:bodyPr>
          <a:lstStyle/>
          <a:p>
            <a:pPr marL="342900" indent="-342900">
              <a:lnSpc>
                <a:spcPts val="3000"/>
              </a:lnSpc>
              <a:buClr>
                <a:srgbClr val="008CDC"/>
              </a:buClr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Impact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potential hacks is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recognised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insufficiently 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lnSpc>
                <a:spcPts val="3000"/>
              </a:lnSpc>
              <a:buClr>
                <a:srgbClr val="008CDC"/>
              </a:buClr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SME’s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just start acting after they have been attacked by cybercrime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 marL="342900" indent="-342900">
              <a:lnSpc>
                <a:spcPts val="3000"/>
              </a:lnSpc>
              <a:buClr>
                <a:srgbClr val="008CDC"/>
              </a:buClr>
              <a:buFont typeface="Arial" panose="020B0604020202020204" pitchFamily="34" charset="0"/>
              <a:buChar char="•"/>
            </a:pPr>
            <a:r>
              <a:rPr lang="nl-NL" sz="2000" dirty="0" smtClean="0">
                <a:latin typeface="Arial" pitchFamily="34" charset="0"/>
                <a:cs typeface="Arial" pitchFamily="34" charset="0"/>
              </a:rPr>
              <a:t>Digital </a:t>
            </a:r>
            <a:r>
              <a:rPr lang="nl-NL" sz="2000" dirty="0" err="1" smtClean="0">
                <a:latin typeface="Arial" pitchFamily="34" charset="0"/>
                <a:cs typeface="Arial" pitchFamily="34" charset="0"/>
              </a:rPr>
              <a:t>safety</a:t>
            </a:r>
            <a:r>
              <a:rPr lang="nl-NL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nl-NL" sz="2000" dirty="0" err="1" smtClean="0">
                <a:latin typeface="Arial" pitchFamily="34" charset="0"/>
                <a:cs typeface="Arial" pitchFamily="34" charset="0"/>
              </a:rPr>
              <a:t>demands</a:t>
            </a:r>
            <a:r>
              <a:rPr lang="nl-NL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nl-NL" sz="2000" b="1" dirty="0" smtClean="0">
                <a:latin typeface="Arial" pitchFamily="34" charset="0"/>
                <a:cs typeface="Arial" pitchFamily="34" charset="0"/>
              </a:rPr>
              <a:t>attention, attention, training, procedures</a:t>
            </a:r>
          </a:p>
          <a:p>
            <a:pPr marL="342900" indent="-342900">
              <a:lnSpc>
                <a:spcPts val="3000"/>
              </a:lnSpc>
              <a:buClr>
                <a:srgbClr val="008CDC"/>
              </a:buClr>
              <a:buFont typeface="Arial" panose="020B0604020202020204" pitchFamily="34" charset="0"/>
              <a:buChar char="•"/>
            </a:pPr>
            <a:r>
              <a:rPr lang="nl-NL" sz="2000" b="1" dirty="0" err="1" smtClean="0">
                <a:latin typeface="Arial" pitchFamily="34" charset="0"/>
                <a:cs typeface="Arial" pitchFamily="34" charset="0"/>
              </a:rPr>
              <a:t>and</a:t>
            </a:r>
            <a:r>
              <a:rPr lang="nl-NL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nl-NL" sz="2000" b="1" dirty="0" err="1" smtClean="0">
                <a:latin typeface="Arial" pitchFamily="34" charset="0"/>
                <a:cs typeface="Arial" pitchFamily="34" charset="0"/>
              </a:rPr>
              <a:t>technical</a:t>
            </a:r>
            <a:r>
              <a:rPr lang="nl-NL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nl-NL" sz="2000" b="1" dirty="0" err="1" smtClean="0">
                <a:latin typeface="Arial" pitchFamily="34" charset="0"/>
                <a:cs typeface="Arial" pitchFamily="34" charset="0"/>
              </a:rPr>
              <a:t>investments</a:t>
            </a:r>
            <a:r>
              <a:rPr lang="nl-NL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nl-NL" sz="20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 average SME </a:t>
            </a:r>
            <a:r>
              <a:rPr lang="nl-NL" sz="20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lacks</a:t>
            </a:r>
            <a:r>
              <a:rPr lang="nl-NL" sz="20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4 of </a:t>
            </a:r>
            <a:r>
              <a:rPr lang="nl-NL" sz="20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6;</a:t>
            </a:r>
          </a:p>
          <a:p>
            <a:pPr marL="342900" indent="-342900">
              <a:lnSpc>
                <a:spcPts val="3000"/>
              </a:lnSpc>
              <a:buClr>
                <a:srgbClr val="008CDC"/>
              </a:buClr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Lack of attentio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n and o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verdue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maintenance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most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occuring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vulnerability; </a:t>
            </a:r>
          </a:p>
          <a:p>
            <a:pPr marL="342900" indent="-342900">
              <a:lnSpc>
                <a:spcPts val="3000"/>
              </a:lnSpc>
              <a:buClr>
                <a:srgbClr val="008CDC"/>
              </a:buClr>
              <a:buFont typeface="Arial" panose="020B0604020202020204" pitchFamily="34" charset="0"/>
              <a:buChar char="•"/>
            </a:pP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‘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Gap’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between the offer of suppliers and the expectations of SME’s.</a:t>
            </a:r>
          </a:p>
          <a:p>
            <a:pPr marL="342900" indent="-342900">
              <a:lnSpc>
                <a:spcPts val="3000"/>
              </a:lnSpc>
              <a:buClr>
                <a:srgbClr val="008CDC"/>
              </a:buClr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IT-suppliers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experience an offer in this area as a shortcoming of</a:t>
            </a:r>
          </a:p>
          <a:p>
            <a:pPr marL="342900" indent="-342900">
              <a:lnSpc>
                <a:spcPts val="3000"/>
              </a:lnSpc>
              <a:buClr>
                <a:srgbClr val="008CDC"/>
              </a:buClr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their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own services.</a:t>
            </a:r>
            <a:endParaRPr lang="nl-NL" sz="20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Picture 9" descr="MKB_ALG_Colo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0481" y="230060"/>
            <a:ext cx="1697224" cy="1239966"/>
          </a:xfrm>
          <a:prstGeom prst="rect">
            <a:avLst/>
          </a:prstGeom>
          <a:noFill/>
        </p:spPr>
      </p:pic>
      <p:sp>
        <p:nvSpPr>
          <p:cNvPr id="13" name="Rechthoek 12"/>
          <p:cNvSpPr/>
          <p:nvPr/>
        </p:nvSpPr>
        <p:spPr>
          <a:xfrm>
            <a:off x="323528" y="2996952"/>
            <a:ext cx="7308304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ea typeface="Times New Roman"/>
                <a:cs typeface="Times New Roman"/>
              </a:rPr>
              <a:t/>
            </a:r>
            <a:br>
              <a:rPr lang="en-US" sz="2800" dirty="0" smtClean="0">
                <a:ea typeface="Times New Roman"/>
                <a:cs typeface="Times New Roman"/>
              </a:rPr>
            </a:br>
            <a:r>
              <a:rPr lang="nl-NL" sz="28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nl-NL" sz="2800" b="1" dirty="0" smtClean="0">
                <a:latin typeface="Arial" pitchFamily="34" charset="0"/>
                <a:cs typeface="Arial" pitchFamily="34" charset="0"/>
              </a:rPr>
            </a:br>
            <a:r>
              <a:rPr lang="nl-NL" dirty="0" smtClean="0">
                <a:latin typeface="Arial" pitchFamily="34" charset="0"/>
                <a:cs typeface="Arial" pitchFamily="34" charset="0"/>
              </a:rPr>
              <a:t/>
            </a:r>
            <a:br>
              <a:rPr lang="nl-NL" dirty="0" smtClean="0">
                <a:latin typeface="Arial" pitchFamily="34" charset="0"/>
                <a:cs typeface="Arial" pitchFamily="34" charset="0"/>
              </a:rPr>
            </a:br>
            <a:r>
              <a:rPr lang="nl-NL" dirty="0" smtClean="0">
                <a:latin typeface="Arial" pitchFamily="34" charset="0"/>
                <a:cs typeface="Arial" pitchFamily="34" charset="0"/>
              </a:rPr>
              <a:t/>
            </a:r>
            <a:br>
              <a:rPr lang="nl-NL" dirty="0" smtClean="0">
                <a:latin typeface="Arial" pitchFamily="34" charset="0"/>
                <a:cs typeface="Arial" pitchFamily="34" charset="0"/>
              </a:rPr>
            </a:br>
            <a:r>
              <a:rPr lang="nl-NL" dirty="0" smtClean="0">
                <a:latin typeface="Arial" pitchFamily="34" charset="0"/>
                <a:cs typeface="Arial" pitchFamily="34" charset="0"/>
              </a:rPr>
              <a:t/>
            </a:r>
            <a:br>
              <a:rPr lang="nl-NL" dirty="0" smtClean="0">
                <a:latin typeface="Arial" pitchFamily="34" charset="0"/>
                <a:cs typeface="Arial" pitchFamily="34" charset="0"/>
              </a:rPr>
            </a:br>
            <a:endParaRPr lang="nl-NL" dirty="0" smtClean="0">
              <a:latin typeface="Arial" pitchFamily="34" charset="0"/>
              <a:cs typeface="Arial" pitchFamily="34" charset="0"/>
            </a:endParaRPr>
          </a:p>
          <a:p>
            <a:r>
              <a:rPr lang="nl-NL" dirty="0" smtClean="0">
                <a:latin typeface="Arial" pitchFamily="34" charset="0"/>
                <a:cs typeface="Arial" pitchFamily="34" charset="0"/>
              </a:rPr>
              <a:t> </a:t>
            </a:r>
            <a:br>
              <a:rPr lang="nl-NL" dirty="0" smtClean="0">
                <a:latin typeface="Arial" pitchFamily="34" charset="0"/>
                <a:cs typeface="Arial" pitchFamily="34" charset="0"/>
              </a:rPr>
            </a:br>
            <a:r>
              <a:rPr lang="nl-NL" dirty="0" smtClean="0">
                <a:latin typeface="Arial" pitchFamily="34" charset="0"/>
                <a:cs typeface="Arial" pitchFamily="34" charset="0"/>
              </a:rPr>
              <a:t/>
            </a:r>
            <a:br>
              <a:rPr lang="nl-NL" dirty="0" smtClean="0">
                <a:latin typeface="Arial" pitchFamily="34" charset="0"/>
                <a:cs typeface="Arial" pitchFamily="34" charset="0"/>
              </a:rPr>
            </a:br>
            <a:endParaRPr lang="nl-NL" dirty="0"/>
          </a:p>
        </p:txBody>
      </p:sp>
      <p:sp>
        <p:nvSpPr>
          <p:cNvPr id="20" name="Rechthoek 19"/>
          <p:cNvSpPr/>
          <p:nvPr/>
        </p:nvSpPr>
        <p:spPr>
          <a:xfrm>
            <a:off x="107504" y="1772816"/>
            <a:ext cx="3203848" cy="5040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smtClean="0"/>
              <a:t>Top 5 causes</a:t>
            </a:r>
            <a:endParaRPr lang="nl-NL" sz="3600" b="1" dirty="0"/>
          </a:p>
        </p:txBody>
      </p:sp>
      <p:pic>
        <p:nvPicPr>
          <p:cNvPr id="1026" name="Picture 2" descr="https://ahrefs.com/blog/wp-content/uploads/2015/01/Why-your-social-media-account-is-not-getting-the-right-attention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2517">
            <a:off x="5964283" y="5678386"/>
            <a:ext cx="3002548" cy="1154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hema">
  <a:themeElements>
    <a:clrScheme name="MKB">
      <a:dk1>
        <a:sysClr val="windowText" lastClr="000000"/>
      </a:dk1>
      <a:lt1>
        <a:sysClr val="window" lastClr="FFFFFF"/>
      </a:lt1>
      <a:dk2>
        <a:srgbClr val="000000"/>
      </a:dk2>
      <a:lt2>
        <a:srgbClr val="EEECE1"/>
      </a:lt2>
      <a:accent1>
        <a:srgbClr val="FF6D09"/>
      </a:accent1>
      <a:accent2>
        <a:srgbClr val="FF6D09"/>
      </a:accent2>
      <a:accent3>
        <a:srgbClr val="FF6D09"/>
      </a:accent3>
      <a:accent4>
        <a:srgbClr val="FF6D09"/>
      </a:accent4>
      <a:accent5>
        <a:srgbClr val="FF6D09"/>
      </a:accent5>
      <a:accent6>
        <a:srgbClr val="FF6D09"/>
      </a:accent6>
      <a:hlink>
        <a:srgbClr val="008CDC"/>
      </a:hlink>
      <a:folHlink>
        <a:srgbClr val="008CDC"/>
      </a:folHlink>
    </a:clrScheme>
    <a:fontScheme name="Kantoor - klassiek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buClr>
            <a:srgbClr val="008CDC"/>
          </a:buClr>
          <a:buFont typeface="Symbol" pitchFamily="18" charset="2"/>
          <a:buChar char=""/>
          <a:defRPr sz="2400" dirty="0" smtClean="0"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720</TotalTime>
  <Words>406</Words>
  <Application>Microsoft Office PowerPoint</Application>
  <PresentationFormat>Diavoorstelling (4:3)</PresentationFormat>
  <Paragraphs>136</Paragraphs>
  <Slides>11</Slides>
  <Notes>11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2" baseType="lpstr">
      <vt:lpstr>Office-thema</vt:lpstr>
      <vt:lpstr>Campaign: “Veilig zakelijk internetten”  To make entrepreneurs aware of cybercrime 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Werner van Laere</dc:creator>
  <cp:lastModifiedBy>Ellen Jacobs</cp:lastModifiedBy>
  <cp:revision>60</cp:revision>
  <dcterms:created xsi:type="dcterms:W3CDTF">2012-08-08T18:57:00Z</dcterms:created>
  <dcterms:modified xsi:type="dcterms:W3CDTF">2015-12-10T10:32:34Z</dcterms:modified>
</cp:coreProperties>
</file>