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a:srgbClr val="99CCFF"/>
    <a:srgbClr val="CCFFCC"/>
    <a:srgbClr val="F6F9D7"/>
    <a:srgbClr val="EBEEE2"/>
    <a:srgbClr val="DBF5DB"/>
    <a:srgbClr val="CC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7" autoAdjust="0"/>
    <p:restoredTop sz="94676" autoAdjust="0"/>
  </p:normalViewPr>
  <p:slideViewPr>
    <p:cSldViewPr>
      <p:cViewPr>
        <p:scale>
          <a:sx n="100" d="100"/>
          <a:sy n="100" d="100"/>
        </p:scale>
        <p:origin x="-1944" y="-3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61" d="100"/>
          <a:sy n="61" d="100"/>
        </p:scale>
        <p:origin x="-2466" y="-7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74D379-7780-4F71-8014-E6C9200207F3}" type="doc">
      <dgm:prSet loTypeId="urn:microsoft.com/office/officeart/2005/8/layout/cycle7" loCatId="cycle" qsTypeId="urn:microsoft.com/office/officeart/2005/8/quickstyle/simple1" qsCatId="simple" csTypeId="urn:microsoft.com/office/officeart/2005/8/colors/accent3_5" csCatId="accent3" phldr="1"/>
      <dgm:spPr/>
      <dgm:t>
        <a:bodyPr/>
        <a:lstStyle/>
        <a:p>
          <a:endParaRPr lang="pl-PL"/>
        </a:p>
      </dgm:t>
    </dgm:pt>
    <dgm:pt modelId="{D92F2F62-C61C-45AA-94B7-B9AF83F7C45D}">
      <dgm:prSet phldrT="[Tekst]"/>
      <dgm:spPr/>
      <dgm:t>
        <a:bodyPr/>
        <a:lstStyle/>
        <a:p>
          <a:r>
            <a:rPr lang="en-US" b="1" u="sng" dirty="0" smtClean="0">
              <a:latin typeface="Arial" panose="020B0604020202020204" pitchFamily="34" charset="0"/>
              <a:cs typeface="Arial" panose="020B0604020202020204" pitchFamily="34" charset="0"/>
            </a:rPr>
            <a:t>3 keywords</a:t>
          </a:r>
          <a:r>
            <a:rPr lang="pl-PL" b="1" dirty="0" smtClean="0">
              <a:latin typeface="Arial" panose="020B0604020202020204" pitchFamily="34" charset="0"/>
              <a:cs typeface="Arial" panose="020B0604020202020204" pitchFamily="34" charset="0"/>
            </a:rPr>
            <a:t/>
          </a:r>
          <a:br>
            <a:rPr lang="pl-PL" b="1" dirty="0" smtClean="0">
              <a:latin typeface="Arial" panose="020B0604020202020204" pitchFamily="34" charset="0"/>
              <a:cs typeface="Arial" panose="020B0604020202020204" pitchFamily="34" charset="0"/>
            </a:rPr>
          </a:br>
          <a:r>
            <a:rPr lang="pl-PL" b="1" dirty="0" smtClean="0">
              <a:latin typeface="Arial" panose="020B0604020202020204" pitchFamily="34" charset="0"/>
              <a:cs typeface="Arial" panose="020B0604020202020204" pitchFamily="34" charset="0"/>
            </a:rPr>
            <a:t>„</a:t>
          </a:r>
          <a:r>
            <a:rPr lang="en-US" b="1" dirty="0" smtClean="0">
              <a:latin typeface="Arial" panose="020B0604020202020204" pitchFamily="34" charset="0"/>
              <a:cs typeface="Arial" panose="020B0604020202020204" pitchFamily="34" charset="0"/>
            </a:rPr>
            <a:t>to understand, to see and to react</a:t>
          </a:r>
          <a:r>
            <a:rPr lang="pl-PL" b="1" dirty="0" smtClean="0">
              <a:latin typeface="Arial" panose="020B0604020202020204" pitchFamily="34" charset="0"/>
              <a:cs typeface="Arial" panose="020B0604020202020204" pitchFamily="34" charset="0"/>
            </a:rPr>
            <a:t>”</a:t>
          </a:r>
          <a:endParaRPr lang="pl-PL" dirty="0"/>
        </a:p>
      </dgm:t>
    </dgm:pt>
    <dgm:pt modelId="{1D6D927F-6E98-4416-A778-48ACF0815EB0}" type="parTrans" cxnId="{901B1E1C-5268-4C6C-BE01-61F919A082EE}">
      <dgm:prSet/>
      <dgm:spPr/>
      <dgm:t>
        <a:bodyPr/>
        <a:lstStyle/>
        <a:p>
          <a:endParaRPr lang="pl-PL"/>
        </a:p>
      </dgm:t>
    </dgm:pt>
    <dgm:pt modelId="{E71AC8F5-9EC6-4917-B8CD-AA71EDA08CBC}" type="sibTrans" cxnId="{901B1E1C-5268-4C6C-BE01-61F919A082EE}">
      <dgm:prSet/>
      <dgm:spPr/>
      <dgm:t>
        <a:bodyPr/>
        <a:lstStyle/>
        <a:p>
          <a:endParaRPr lang="pl-PL"/>
        </a:p>
      </dgm:t>
    </dgm:pt>
    <dgm:pt modelId="{32E607C4-F456-4D8A-82A3-0ABB13D5FFC2}">
      <dgm:prSet phldrT="[Tekst]"/>
      <dgm:spPr/>
      <dgm:t>
        <a:bodyPr/>
        <a:lstStyle/>
        <a:p>
          <a:r>
            <a:rPr lang="en-US" b="1" u="sng" dirty="0" smtClean="0">
              <a:latin typeface="Arial" panose="020B0604020202020204" pitchFamily="34" charset="0"/>
              <a:cs typeface="Arial" panose="020B0604020202020204" pitchFamily="34" charset="0"/>
            </a:rPr>
            <a:t>3 groups of stakeholders </a:t>
          </a:r>
          <a:r>
            <a:rPr lang="en-US" b="1" dirty="0" smtClean="0">
              <a:latin typeface="Arial" panose="020B0604020202020204" pitchFamily="34" charset="0"/>
              <a:cs typeface="Arial" panose="020B0604020202020204" pitchFamily="34" charset="0"/>
            </a:rPr>
            <a:t>teenagers, parents and teachers</a:t>
          </a:r>
          <a:endParaRPr lang="pl-PL" dirty="0"/>
        </a:p>
      </dgm:t>
    </dgm:pt>
    <dgm:pt modelId="{42FA4781-3752-42BF-A001-BAEE0F6A55B2}" type="parTrans" cxnId="{85DA517E-2917-4394-9044-277A427F34C9}">
      <dgm:prSet/>
      <dgm:spPr/>
      <dgm:t>
        <a:bodyPr/>
        <a:lstStyle/>
        <a:p>
          <a:endParaRPr lang="pl-PL"/>
        </a:p>
      </dgm:t>
    </dgm:pt>
    <dgm:pt modelId="{770858F0-1179-4ED3-9C20-324B1489C8F4}" type="sibTrans" cxnId="{85DA517E-2917-4394-9044-277A427F34C9}">
      <dgm:prSet/>
      <dgm:spPr/>
      <dgm:t>
        <a:bodyPr/>
        <a:lstStyle/>
        <a:p>
          <a:endParaRPr lang="pl-PL"/>
        </a:p>
      </dgm:t>
    </dgm:pt>
    <dgm:pt modelId="{7AB9FA93-04C0-44E2-A58E-5646B42113AB}">
      <dgm:prSet phldrT="[Tekst]"/>
      <dgm:spPr/>
      <dgm:t>
        <a:bodyPr/>
        <a:lstStyle/>
        <a:p>
          <a:r>
            <a:rPr lang="en-US" b="1" u="sng" dirty="0" smtClean="0">
              <a:latin typeface="Arial" panose="020B0604020202020204" pitchFamily="34" charset="0"/>
              <a:cs typeface="Arial" panose="020B0604020202020204" pitchFamily="34" charset="0"/>
            </a:rPr>
            <a:t>3 kinds of activities  </a:t>
          </a:r>
          <a:r>
            <a:rPr lang="en-US" b="1" dirty="0" smtClean="0">
              <a:latin typeface="Arial" panose="020B0604020202020204" pitchFamily="34" charset="0"/>
              <a:cs typeface="Arial" panose="020B0604020202020204" pitchFamily="34" charset="0"/>
            </a:rPr>
            <a:t>meetings, social media and publication</a:t>
          </a:r>
          <a:endParaRPr lang="pl-PL" dirty="0"/>
        </a:p>
      </dgm:t>
    </dgm:pt>
    <dgm:pt modelId="{E60D7D85-3573-4CAD-9062-241E0683C3A8}" type="parTrans" cxnId="{267BA0E3-3E06-4682-8ACC-3044E57CDE0D}">
      <dgm:prSet/>
      <dgm:spPr/>
      <dgm:t>
        <a:bodyPr/>
        <a:lstStyle/>
        <a:p>
          <a:endParaRPr lang="pl-PL"/>
        </a:p>
      </dgm:t>
    </dgm:pt>
    <dgm:pt modelId="{27D0AE99-4BD9-4026-870C-1FE9AE9EB61C}" type="sibTrans" cxnId="{267BA0E3-3E06-4682-8ACC-3044E57CDE0D}">
      <dgm:prSet/>
      <dgm:spPr/>
      <dgm:t>
        <a:bodyPr/>
        <a:lstStyle/>
        <a:p>
          <a:endParaRPr lang="pl-PL"/>
        </a:p>
      </dgm:t>
    </dgm:pt>
    <dgm:pt modelId="{B6056CAB-2827-4173-B5B5-BA4DB41E231C}" type="pres">
      <dgm:prSet presAssocID="{3274D379-7780-4F71-8014-E6C9200207F3}" presName="Name0" presStyleCnt="0">
        <dgm:presLayoutVars>
          <dgm:dir/>
          <dgm:resizeHandles val="exact"/>
        </dgm:presLayoutVars>
      </dgm:prSet>
      <dgm:spPr/>
      <dgm:t>
        <a:bodyPr/>
        <a:lstStyle/>
        <a:p>
          <a:endParaRPr lang="pl-PL"/>
        </a:p>
      </dgm:t>
    </dgm:pt>
    <dgm:pt modelId="{EA0138D3-22EF-4D54-9C01-CE5A45E5BFB1}" type="pres">
      <dgm:prSet presAssocID="{D92F2F62-C61C-45AA-94B7-B9AF83F7C45D}" presName="node" presStyleLbl="node1" presStyleIdx="0" presStyleCnt="3" custRadScaleRad="105667" custRadScaleInc="688">
        <dgm:presLayoutVars>
          <dgm:bulletEnabled val="1"/>
        </dgm:presLayoutVars>
      </dgm:prSet>
      <dgm:spPr/>
      <dgm:t>
        <a:bodyPr/>
        <a:lstStyle/>
        <a:p>
          <a:endParaRPr lang="pl-PL"/>
        </a:p>
      </dgm:t>
    </dgm:pt>
    <dgm:pt modelId="{0AD8DD03-266E-4691-BBBE-C7F3A8F6F6CE}" type="pres">
      <dgm:prSet presAssocID="{E71AC8F5-9EC6-4917-B8CD-AA71EDA08CBC}" presName="sibTrans" presStyleLbl="sibTrans2D1" presStyleIdx="0" presStyleCnt="3"/>
      <dgm:spPr/>
      <dgm:t>
        <a:bodyPr/>
        <a:lstStyle/>
        <a:p>
          <a:endParaRPr lang="pl-PL"/>
        </a:p>
      </dgm:t>
    </dgm:pt>
    <dgm:pt modelId="{857E2DFE-C6B9-47D1-B765-AD732BB6F5D3}" type="pres">
      <dgm:prSet presAssocID="{E71AC8F5-9EC6-4917-B8CD-AA71EDA08CBC}" presName="connectorText" presStyleLbl="sibTrans2D1" presStyleIdx="0" presStyleCnt="3"/>
      <dgm:spPr/>
      <dgm:t>
        <a:bodyPr/>
        <a:lstStyle/>
        <a:p>
          <a:endParaRPr lang="pl-PL"/>
        </a:p>
      </dgm:t>
    </dgm:pt>
    <dgm:pt modelId="{9227625F-A5E3-4BAF-B229-D504D57CA0CD}" type="pres">
      <dgm:prSet presAssocID="{32E607C4-F456-4D8A-82A3-0ABB13D5FFC2}" presName="node" presStyleLbl="node1" presStyleIdx="1" presStyleCnt="3">
        <dgm:presLayoutVars>
          <dgm:bulletEnabled val="1"/>
        </dgm:presLayoutVars>
      </dgm:prSet>
      <dgm:spPr/>
      <dgm:t>
        <a:bodyPr/>
        <a:lstStyle/>
        <a:p>
          <a:endParaRPr lang="pl-PL"/>
        </a:p>
      </dgm:t>
    </dgm:pt>
    <dgm:pt modelId="{D3EE8644-6065-46B0-81D3-1C8DEE001D4A}" type="pres">
      <dgm:prSet presAssocID="{770858F0-1179-4ED3-9C20-324B1489C8F4}" presName="sibTrans" presStyleLbl="sibTrans2D1" presStyleIdx="1" presStyleCnt="3"/>
      <dgm:spPr/>
      <dgm:t>
        <a:bodyPr/>
        <a:lstStyle/>
        <a:p>
          <a:endParaRPr lang="pl-PL"/>
        </a:p>
      </dgm:t>
    </dgm:pt>
    <dgm:pt modelId="{727CA818-C5A8-4DCE-B204-259CC72D9CFC}" type="pres">
      <dgm:prSet presAssocID="{770858F0-1179-4ED3-9C20-324B1489C8F4}" presName="connectorText" presStyleLbl="sibTrans2D1" presStyleIdx="1" presStyleCnt="3"/>
      <dgm:spPr/>
      <dgm:t>
        <a:bodyPr/>
        <a:lstStyle/>
        <a:p>
          <a:endParaRPr lang="pl-PL"/>
        </a:p>
      </dgm:t>
    </dgm:pt>
    <dgm:pt modelId="{0D3F0D2C-0F13-48FB-85A0-9127A5495A9B}" type="pres">
      <dgm:prSet presAssocID="{7AB9FA93-04C0-44E2-A58E-5646B42113AB}" presName="node" presStyleLbl="node1" presStyleIdx="2" presStyleCnt="3">
        <dgm:presLayoutVars>
          <dgm:bulletEnabled val="1"/>
        </dgm:presLayoutVars>
      </dgm:prSet>
      <dgm:spPr/>
      <dgm:t>
        <a:bodyPr/>
        <a:lstStyle/>
        <a:p>
          <a:endParaRPr lang="pl-PL"/>
        </a:p>
      </dgm:t>
    </dgm:pt>
    <dgm:pt modelId="{D096D755-CD10-4CB0-A2A8-3A2F3B8BC83F}" type="pres">
      <dgm:prSet presAssocID="{27D0AE99-4BD9-4026-870C-1FE9AE9EB61C}" presName="sibTrans" presStyleLbl="sibTrans2D1" presStyleIdx="2" presStyleCnt="3"/>
      <dgm:spPr/>
      <dgm:t>
        <a:bodyPr/>
        <a:lstStyle/>
        <a:p>
          <a:endParaRPr lang="pl-PL"/>
        </a:p>
      </dgm:t>
    </dgm:pt>
    <dgm:pt modelId="{D0D03C44-0584-4DDC-B2AE-A0975FE03594}" type="pres">
      <dgm:prSet presAssocID="{27D0AE99-4BD9-4026-870C-1FE9AE9EB61C}" presName="connectorText" presStyleLbl="sibTrans2D1" presStyleIdx="2" presStyleCnt="3"/>
      <dgm:spPr/>
      <dgm:t>
        <a:bodyPr/>
        <a:lstStyle/>
        <a:p>
          <a:endParaRPr lang="pl-PL"/>
        </a:p>
      </dgm:t>
    </dgm:pt>
  </dgm:ptLst>
  <dgm:cxnLst>
    <dgm:cxn modelId="{B5B14BDA-BE11-4A68-82AE-297DDCB491DF}" type="presOf" srcId="{770858F0-1179-4ED3-9C20-324B1489C8F4}" destId="{727CA818-C5A8-4DCE-B204-259CC72D9CFC}" srcOrd="1" destOrd="0" presId="urn:microsoft.com/office/officeart/2005/8/layout/cycle7"/>
    <dgm:cxn modelId="{CD7E92BD-E794-49BF-AE95-A298FD5B49C6}" type="presOf" srcId="{3274D379-7780-4F71-8014-E6C9200207F3}" destId="{B6056CAB-2827-4173-B5B5-BA4DB41E231C}" srcOrd="0" destOrd="0" presId="urn:microsoft.com/office/officeart/2005/8/layout/cycle7"/>
    <dgm:cxn modelId="{27EEA7C6-C5F2-4B56-B372-5B818FA4E901}" type="presOf" srcId="{770858F0-1179-4ED3-9C20-324B1489C8F4}" destId="{D3EE8644-6065-46B0-81D3-1C8DEE001D4A}" srcOrd="0" destOrd="0" presId="urn:microsoft.com/office/officeart/2005/8/layout/cycle7"/>
    <dgm:cxn modelId="{9A45ADE6-B5E6-4C42-83C8-586348A9FE17}" type="presOf" srcId="{27D0AE99-4BD9-4026-870C-1FE9AE9EB61C}" destId="{D096D755-CD10-4CB0-A2A8-3A2F3B8BC83F}" srcOrd="0" destOrd="0" presId="urn:microsoft.com/office/officeart/2005/8/layout/cycle7"/>
    <dgm:cxn modelId="{2C5C7189-01BE-4715-AAE5-F562831E7FBE}" type="presOf" srcId="{D92F2F62-C61C-45AA-94B7-B9AF83F7C45D}" destId="{EA0138D3-22EF-4D54-9C01-CE5A45E5BFB1}" srcOrd="0" destOrd="0" presId="urn:microsoft.com/office/officeart/2005/8/layout/cycle7"/>
    <dgm:cxn modelId="{267BA0E3-3E06-4682-8ACC-3044E57CDE0D}" srcId="{3274D379-7780-4F71-8014-E6C9200207F3}" destId="{7AB9FA93-04C0-44E2-A58E-5646B42113AB}" srcOrd="2" destOrd="0" parTransId="{E60D7D85-3573-4CAD-9062-241E0683C3A8}" sibTransId="{27D0AE99-4BD9-4026-870C-1FE9AE9EB61C}"/>
    <dgm:cxn modelId="{85DA517E-2917-4394-9044-277A427F34C9}" srcId="{3274D379-7780-4F71-8014-E6C9200207F3}" destId="{32E607C4-F456-4D8A-82A3-0ABB13D5FFC2}" srcOrd="1" destOrd="0" parTransId="{42FA4781-3752-42BF-A001-BAEE0F6A55B2}" sibTransId="{770858F0-1179-4ED3-9C20-324B1489C8F4}"/>
    <dgm:cxn modelId="{724695CB-7A13-4BF6-94B6-C5CFB1E145F1}" type="presOf" srcId="{E71AC8F5-9EC6-4917-B8CD-AA71EDA08CBC}" destId="{0AD8DD03-266E-4691-BBBE-C7F3A8F6F6CE}" srcOrd="0" destOrd="0" presId="urn:microsoft.com/office/officeart/2005/8/layout/cycle7"/>
    <dgm:cxn modelId="{FFD82BB9-47AD-49B0-A768-708430F2ED3B}" type="presOf" srcId="{E71AC8F5-9EC6-4917-B8CD-AA71EDA08CBC}" destId="{857E2DFE-C6B9-47D1-B765-AD732BB6F5D3}" srcOrd="1" destOrd="0" presId="urn:microsoft.com/office/officeart/2005/8/layout/cycle7"/>
    <dgm:cxn modelId="{25B15BB8-42B9-4B9F-B49C-AA1B355061D7}" type="presOf" srcId="{7AB9FA93-04C0-44E2-A58E-5646B42113AB}" destId="{0D3F0D2C-0F13-48FB-85A0-9127A5495A9B}" srcOrd="0" destOrd="0" presId="urn:microsoft.com/office/officeart/2005/8/layout/cycle7"/>
    <dgm:cxn modelId="{42A65531-D533-40B9-BA96-FC069F4ED0FA}" type="presOf" srcId="{27D0AE99-4BD9-4026-870C-1FE9AE9EB61C}" destId="{D0D03C44-0584-4DDC-B2AE-A0975FE03594}" srcOrd="1" destOrd="0" presId="urn:microsoft.com/office/officeart/2005/8/layout/cycle7"/>
    <dgm:cxn modelId="{C346E9CF-1267-4326-9C1E-1C624E153A17}" type="presOf" srcId="{32E607C4-F456-4D8A-82A3-0ABB13D5FFC2}" destId="{9227625F-A5E3-4BAF-B229-D504D57CA0CD}" srcOrd="0" destOrd="0" presId="urn:microsoft.com/office/officeart/2005/8/layout/cycle7"/>
    <dgm:cxn modelId="{901B1E1C-5268-4C6C-BE01-61F919A082EE}" srcId="{3274D379-7780-4F71-8014-E6C9200207F3}" destId="{D92F2F62-C61C-45AA-94B7-B9AF83F7C45D}" srcOrd="0" destOrd="0" parTransId="{1D6D927F-6E98-4416-A778-48ACF0815EB0}" sibTransId="{E71AC8F5-9EC6-4917-B8CD-AA71EDA08CBC}"/>
    <dgm:cxn modelId="{88E7B90E-B3D4-4FCD-B925-149D6139893B}" type="presParOf" srcId="{B6056CAB-2827-4173-B5B5-BA4DB41E231C}" destId="{EA0138D3-22EF-4D54-9C01-CE5A45E5BFB1}" srcOrd="0" destOrd="0" presId="urn:microsoft.com/office/officeart/2005/8/layout/cycle7"/>
    <dgm:cxn modelId="{96EE6F3B-E852-49B3-B23D-2360E51EAF8A}" type="presParOf" srcId="{B6056CAB-2827-4173-B5B5-BA4DB41E231C}" destId="{0AD8DD03-266E-4691-BBBE-C7F3A8F6F6CE}" srcOrd="1" destOrd="0" presId="urn:microsoft.com/office/officeart/2005/8/layout/cycle7"/>
    <dgm:cxn modelId="{735D1BB3-A2DF-4833-A18E-66F22285359E}" type="presParOf" srcId="{0AD8DD03-266E-4691-BBBE-C7F3A8F6F6CE}" destId="{857E2DFE-C6B9-47D1-B765-AD732BB6F5D3}" srcOrd="0" destOrd="0" presId="urn:microsoft.com/office/officeart/2005/8/layout/cycle7"/>
    <dgm:cxn modelId="{501C79B2-1164-4209-A013-09D3AC388D30}" type="presParOf" srcId="{B6056CAB-2827-4173-B5B5-BA4DB41E231C}" destId="{9227625F-A5E3-4BAF-B229-D504D57CA0CD}" srcOrd="2" destOrd="0" presId="urn:microsoft.com/office/officeart/2005/8/layout/cycle7"/>
    <dgm:cxn modelId="{464B05CB-6907-47B1-A960-C1CE9193D120}" type="presParOf" srcId="{B6056CAB-2827-4173-B5B5-BA4DB41E231C}" destId="{D3EE8644-6065-46B0-81D3-1C8DEE001D4A}" srcOrd="3" destOrd="0" presId="urn:microsoft.com/office/officeart/2005/8/layout/cycle7"/>
    <dgm:cxn modelId="{EB5648C0-E58A-4DCE-AE21-C5BB509374E1}" type="presParOf" srcId="{D3EE8644-6065-46B0-81D3-1C8DEE001D4A}" destId="{727CA818-C5A8-4DCE-B204-259CC72D9CFC}" srcOrd="0" destOrd="0" presId="urn:microsoft.com/office/officeart/2005/8/layout/cycle7"/>
    <dgm:cxn modelId="{72CAB4E9-197D-4B4B-A06C-E9F3474A1B82}" type="presParOf" srcId="{B6056CAB-2827-4173-B5B5-BA4DB41E231C}" destId="{0D3F0D2C-0F13-48FB-85A0-9127A5495A9B}" srcOrd="4" destOrd="0" presId="urn:microsoft.com/office/officeart/2005/8/layout/cycle7"/>
    <dgm:cxn modelId="{7F198082-C690-4BDD-822B-CCF1BB7C3ADF}" type="presParOf" srcId="{B6056CAB-2827-4173-B5B5-BA4DB41E231C}" destId="{D096D755-CD10-4CB0-A2A8-3A2F3B8BC83F}" srcOrd="5" destOrd="0" presId="urn:microsoft.com/office/officeart/2005/8/layout/cycle7"/>
    <dgm:cxn modelId="{3FFB0C21-1DE6-4454-AE0E-943DE1A7EDFC}" type="presParOf" srcId="{D096D755-CD10-4CB0-A2A8-3A2F3B8BC83F}" destId="{D0D03C44-0584-4DDC-B2AE-A0975FE03594}" srcOrd="0" destOrd="0" presId="urn:microsoft.com/office/officeart/2005/8/layout/cycle7"/>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E3E1FA-DDB8-4C7C-98CD-E56A369874E8}" type="datetimeFigureOut">
              <a:rPr lang="pl-PL" smtClean="0"/>
              <a:pPr/>
              <a:t>2015-12-09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4696F8-463C-4638-A30E-DD263D7FADBF}" type="slidenum">
              <a:rPr lang="pl-PL" smtClean="0"/>
              <a:pPr/>
              <a:t>‹#›</a:t>
            </a:fld>
            <a:endParaRPr lang="pl-PL"/>
          </a:p>
        </p:txBody>
      </p:sp>
    </p:spTree>
    <p:extLst>
      <p:ext uri="{BB962C8B-B14F-4D97-AF65-F5344CB8AC3E}">
        <p14:creationId xmlns:p14="http://schemas.microsoft.com/office/powerpoint/2010/main" xmlns="" val="2320666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fld id="{D54696F8-463C-4638-A30E-DD263D7FADBF}" type="slidenum">
              <a:rPr lang="pl-PL" smtClean="0"/>
              <a:pPr/>
              <a:t>1</a:t>
            </a:fld>
            <a:endParaRPr lang="pl-PL"/>
          </a:p>
        </p:txBody>
      </p:sp>
    </p:spTree>
    <p:extLst>
      <p:ext uri="{BB962C8B-B14F-4D97-AF65-F5344CB8AC3E}">
        <p14:creationId xmlns:p14="http://schemas.microsoft.com/office/powerpoint/2010/main" xmlns="" val="978724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fld id="{D54696F8-463C-4638-A30E-DD263D7FADBF}" type="slidenum">
              <a:rPr lang="pl-PL" smtClean="0"/>
              <a:pPr/>
              <a:t>2</a:t>
            </a:fld>
            <a:endParaRPr lang="pl-PL"/>
          </a:p>
        </p:txBody>
      </p:sp>
      <p:sp>
        <p:nvSpPr>
          <p:cNvPr id="6" name="Symbol zastępczy notatek 5"/>
          <p:cNvSpPr>
            <a:spLocks noGrp="1"/>
          </p:cNvSpPr>
          <p:nvPr>
            <p:ph type="body" idx="1"/>
          </p:nvPr>
        </p:nvSpPr>
        <p:spPr/>
        <p:txBody>
          <a:bodyPr/>
          <a:lstStyle/>
          <a:p>
            <a:endParaRPr lang="pl-PL" dirty="0"/>
          </a:p>
        </p:txBody>
      </p:sp>
    </p:spTree>
    <p:extLst>
      <p:ext uri="{BB962C8B-B14F-4D97-AF65-F5344CB8AC3E}">
        <p14:creationId xmlns:p14="http://schemas.microsoft.com/office/powerpoint/2010/main" xmlns="" val="978724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fld id="{D54696F8-463C-4638-A30E-DD263D7FADBF}" type="slidenum">
              <a:rPr lang="pl-PL" smtClean="0"/>
              <a:pPr/>
              <a:t>3</a:t>
            </a:fld>
            <a:endParaRPr lang="pl-PL"/>
          </a:p>
        </p:txBody>
      </p:sp>
    </p:spTree>
    <p:extLst>
      <p:ext uri="{BB962C8B-B14F-4D97-AF65-F5344CB8AC3E}">
        <p14:creationId xmlns:p14="http://schemas.microsoft.com/office/powerpoint/2010/main" xmlns="" val="978724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fld id="{D54696F8-463C-4638-A30E-DD263D7FADBF}" type="slidenum">
              <a:rPr lang="pl-PL" smtClean="0"/>
              <a:pPr/>
              <a:t>4</a:t>
            </a:fld>
            <a:endParaRPr lang="pl-PL"/>
          </a:p>
        </p:txBody>
      </p:sp>
    </p:spTree>
    <p:extLst>
      <p:ext uri="{BB962C8B-B14F-4D97-AF65-F5344CB8AC3E}">
        <p14:creationId xmlns:p14="http://schemas.microsoft.com/office/powerpoint/2010/main" xmlns="" val="978724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fld id="{D54696F8-463C-4638-A30E-DD263D7FADBF}" type="slidenum">
              <a:rPr lang="pl-PL" smtClean="0"/>
              <a:pPr/>
              <a:t>5</a:t>
            </a:fld>
            <a:endParaRPr lang="pl-PL"/>
          </a:p>
        </p:txBody>
      </p:sp>
    </p:spTree>
    <p:extLst>
      <p:ext uri="{BB962C8B-B14F-4D97-AF65-F5344CB8AC3E}">
        <p14:creationId xmlns:p14="http://schemas.microsoft.com/office/powerpoint/2010/main" xmlns="" val="978724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fld id="{D54696F8-463C-4638-A30E-DD263D7FADBF}" type="slidenum">
              <a:rPr lang="pl-PL" smtClean="0"/>
              <a:pPr/>
              <a:t>6</a:t>
            </a:fld>
            <a:endParaRPr lang="pl-PL"/>
          </a:p>
        </p:txBody>
      </p:sp>
    </p:spTree>
    <p:extLst>
      <p:ext uri="{BB962C8B-B14F-4D97-AF65-F5344CB8AC3E}">
        <p14:creationId xmlns:p14="http://schemas.microsoft.com/office/powerpoint/2010/main" xmlns="" val="978724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fld id="{D54696F8-463C-4638-A30E-DD263D7FADBF}" type="slidenum">
              <a:rPr lang="pl-PL" smtClean="0"/>
              <a:pPr/>
              <a:t>7</a:t>
            </a:fld>
            <a:endParaRPr lang="pl-PL"/>
          </a:p>
        </p:txBody>
      </p:sp>
    </p:spTree>
    <p:extLst>
      <p:ext uri="{BB962C8B-B14F-4D97-AF65-F5344CB8AC3E}">
        <p14:creationId xmlns:p14="http://schemas.microsoft.com/office/powerpoint/2010/main" xmlns="" val="978724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fld id="{D54696F8-463C-4638-A30E-DD263D7FADBF}" type="slidenum">
              <a:rPr lang="pl-PL" smtClean="0"/>
              <a:pPr/>
              <a:t>8</a:t>
            </a:fld>
            <a:endParaRPr lang="pl-PL"/>
          </a:p>
        </p:txBody>
      </p:sp>
    </p:spTree>
    <p:extLst>
      <p:ext uri="{BB962C8B-B14F-4D97-AF65-F5344CB8AC3E}">
        <p14:creationId xmlns:p14="http://schemas.microsoft.com/office/powerpoint/2010/main" xmlns="" val="978724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fld id="{D54696F8-463C-4638-A30E-DD263D7FADBF}" type="slidenum">
              <a:rPr lang="pl-PL" smtClean="0"/>
              <a:pPr/>
              <a:t>9</a:t>
            </a:fld>
            <a:endParaRPr lang="pl-PL"/>
          </a:p>
        </p:txBody>
      </p:sp>
    </p:spTree>
    <p:extLst>
      <p:ext uri="{BB962C8B-B14F-4D97-AF65-F5344CB8AC3E}">
        <p14:creationId xmlns:p14="http://schemas.microsoft.com/office/powerpoint/2010/main" xmlns="" val="978724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ABA7F7CD-0EFF-4D98-A750-A9958730405F}" type="datetimeFigureOut">
              <a:rPr lang="pl-PL" smtClean="0"/>
              <a:pPr/>
              <a:t>2015-12-09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670AE9-CE2A-47C8-9C44-913C3C69617A}" type="slidenum">
              <a:rPr lang="pl-PL" smtClean="0"/>
              <a:pPr/>
              <a:t>‹#›</a:t>
            </a:fld>
            <a:endParaRPr lang="pl-PL"/>
          </a:p>
        </p:txBody>
      </p:sp>
    </p:spTree>
    <p:extLst>
      <p:ext uri="{BB962C8B-B14F-4D97-AF65-F5344CB8AC3E}">
        <p14:creationId xmlns:p14="http://schemas.microsoft.com/office/powerpoint/2010/main" xmlns="" val="2868208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BA7F7CD-0EFF-4D98-A750-A9958730405F}" type="datetimeFigureOut">
              <a:rPr lang="pl-PL" smtClean="0"/>
              <a:pPr/>
              <a:t>2015-12-09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670AE9-CE2A-47C8-9C44-913C3C69617A}" type="slidenum">
              <a:rPr lang="pl-PL" smtClean="0"/>
              <a:pPr/>
              <a:t>‹#›</a:t>
            </a:fld>
            <a:endParaRPr lang="pl-PL"/>
          </a:p>
        </p:txBody>
      </p:sp>
    </p:spTree>
    <p:extLst>
      <p:ext uri="{BB962C8B-B14F-4D97-AF65-F5344CB8AC3E}">
        <p14:creationId xmlns:p14="http://schemas.microsoft.com/office/powerpoint/2010/main" xmlns="" val="351423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BA7F7CD-0EFF-4D98-A750-A9958730405F}" type="datetimeFigureOut">
              <a:rPr lang="pl-PL" smtClean="0"/>
              <a:pPr/>
              <a:t>2015-12-09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670AE9-CE2A-47C8-9C44-913C3C69617A}" type="slidenum">
              <a:rPr lang="pl-PL" smtClean="0"/>
              <a:pPr/>
              <a:t>‹#›</a:t>
            </a:fld>
            <a:endParaRPr lang="pl-PL"/>
          </a:p>
        </p:txBody>
      </p:sp>
    </p:spTree>
    <p:extLst>
      <p:ext uri="{BB962C8B-B14F-4D97-AF65-F5344CB8AC3E}">
        <p14:creationId xmlns:p14="http://schemas.microsoft.com/office/powerpoint/2010/main" xmlns="" val="2503724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BA7F7CD-0EFF-4D98-A750-A9958730405F}" type="datetimeFigureOut">
              <a:rPr lang="pl-PL" smtClean="0"/>
              <a:pPr/>
              <a:t>2015-12-09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670AE9-CE2A-47C8-9C44-913C3C69617A}" type="slidenum">
              <a:rPr lang="pl-PL" smtClean="0"/>
              <a:pPr/>
              <a:t>‹#›</a:t>
            </a:fld>
            <a:endParaRPr lang="pl-PL"/>
          </a:p>
        </p:txBody>
      </p:sp>
    </p:spTree>
    <p:extLst>
      <p:ext uri="{BB962C8B-B14F-4D97-AF65-F5344CB8AC3E}">
        <p14:creationId xmlns:p14="http://schemas.microsoft.com/office/powerpoint/2010/main" xmlns="" val="4062350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ABA7F7CD-0EFF-4D98-A750-A9958730405F}" type="datetimeFigureOut">
              <a:rPr lang="pl-PL" smtClean="0"/>
              <a:pPr/>
              <a:t>2015-12-09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670AE9-CE2A-47C8-9C44-913C3C69617A}" type="slidenum">
              <a:rPr lang="pl-PL" smtClean="0"/>
              <a:pPr/>
              <a:t>‹#›</a:t>
            </a:fld>
            <a:endParaRPr lang="pl-PL"/>
          </a:p>
        </p:txBody>
      </p:sp>
    </p:spTree>
    <p:extLst>
      <p:ext uri="{BB962C8B-B14F-4D97-AF65-F5344CB8AC3E}">
        <p14:creationId xmlns:p14="http://schemas.microsoft.com/office/powerpoint/2010/main" xmlns="" val="2793461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ABA7F7CD-0EFF-4D98-A750-A9958730405F}" type="datetimeFigureOut">
              <a:rPr lang="pl-PL" smtClean="0"/>
              <a:pPr/>
              <a:t>2015-12-09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3670AE9-CE2A-47C8-9C44-913C3C69617A}" type="slidenum">
              <a:rPr lang="pl-PL" smtClean="0"/>
              <a:pPr/>
              <a:t>‹#›</a:t>
            </a:fld>
            <a:endParaRPr lang="pl-PL"/>
          </a:p>
        </p:txBody>
      </p:sp>
    </p:spTree>
    <p:extLst>
      <p:ext uri="{BB962C8B-B14F-4D97-AF65-F5344CB8AC3E}">
        <p14:creationId xmlns:p14="http://schemas.microsoft.com/office/powerpoint/2010/main" xmlns="" val="32366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ABA7F7CD-0EFF-4D98-A750-A9958730405F}" type="datetimeFigureOut">
              <a:rPr lang="pl-PL" smtClean="0"/>
              <a:pPr/>
              <a:t>2015-12-09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3670AE9-CE2A-47C8-9C44-913C3C69617A}" type="slidenum">
              <a:rPr lang="pl-PL" smtClean="0"/>
              <a:pPr/>
              <a:t>‹#›</a:t>
            </a:fld>
            <a:endParaRPr lang="pl-PL"/>
          </a:p>
        </p:txBody>
      </p:sp>
    </p:spTree>
    <p:extLst>
      <p:ext uri="{BB962C8B-B14F-4D97-AF65-F5344CB8AC3E}">
        <p14:creationId xmlns:p14="http://schemas.microsoft.com/office/powerpoint/2010/main" xmlns="" val="3294286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ABA7F7CD-0EFF-4D98-A750-A9958730405F}" type="datetimeFigureOut">
              <a:rPr lang="pl-PL" smtClean="0"/>
              <a:pPr/>
              <a:t>2015-12-09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3670AE9-CE2A-47C8-9C44-913C3C69617A}" type="slidenum">
              <a:rPr lang="pl-PL" smtClean="0"/>
              <a:pPr/>
              <a:t>‹#›</a:t>
            </a:fld>
            <a:endParaRPr lang="pl-PL"/>
          </a:p>
        </p:txBody>
      </p:sp>
    </p:spTree>
    <p:extLst>
      <p:ext uri="{BB962C8B-B14F-4D97-AF65-F5344CB8AC3E}">
        <p14:creationId xmlns:p14="http://schemas.microsoft.com/office/powerpoint/2010/main" xmlns="" val="4126703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ABA7F7CD-0EFF-4D98-A750-A9958730405F}" type="datetimeFigureOut">
              <a:rPr lang="pl-PL" smtClean="0"/>
              <a:pPr/>
              <a:t>2015-12-09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3670AE9-CE2A-47C8-9C44-913C3C69617A}" type="slidenum">
              <a:rPr lang="pl-PL" smtClean="0"/>
              <a:pPr/>
              <a:t>‹#›</a:t>
            </a:fld>
            <a:endParaRPr lang="pl-PL"/>
          </a:p>
        </p:txBody>
      </p:sp>
    </p:spTree>
    <p:extLst>
      <p:ext uri="{BB962C8B-B14F-4D97-AF65-F5344CB8AC3E}">
        <p14:creationId xmlns:p14="http://schemas.microsoft.com/office/powerpoint/2010/main" xmlns="" val="200237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BA7F7CD-0EFF-4D98-A750-A9958730405F}" type="datetimeFigureOut">
              <a:rPr lang="pl-PL" smtClean="0"/>
              <a:pPr/>
              <a:t>2015-12-09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3670AE9-CE2A-47C8-9C44-913C3C69617A}" type="slidenum">
              <a:rPr lang="pl-PL" smtClean="0"/>
              <a:pPr/>
              <a:t>‹#›</a:t>
            </a:fld>
            <a:endParaRPr lang="pl-PL"/>
          </a:p>
        </p:txBody>
      </p:sp>
    </p:spTree>
    <p:extLst>
      <p:ext uri="{BB962C8B-B14F-4D97-AF65-F5344CB8AC3E}">
        <p14:creationId xmlns:p14="http://schemas.microsoft.com/office/powerpoint/2010/main" xmlns="" val="292432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BA7F7CD-0EFF-4D98-A750-A9958730405F}" type="datetimeFigureOut">
              <a:rPr lang="pl-PL" smtClean="0"/>
              <a:pPr/>
              <a:t>2015-12-09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3670AE9-CE2A-47C8-9C44-913C3C69617A}" type="slidenum">
              <a:rPr lang="pl-PL" smtClean="0"/>
              <a:pPr/>
              <a:t>‹#›</a:t>
            </a:fld>
            <a:endParaRPr lang="pl-PL"/>
          </a:p>
        </p:txBody>
      </p:sp>
    </p:spTree>
    <p:extLst>
      <p:ext uri="{BB962C8B-B14F-4D97-AF65-F5344CB8AC3E}">
        <p14:creationId xmlns:p14="http://schemas.microsoft.com/office/powerpoint/2010/main" xmlns="" val="2071883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5000"/>
            <a:lum/>
          </a:blip>
          <a:srcRect/>
          <a:stretch>
            <a:fillRect l="-25000" r="-25000"/>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7F7CD-0EFF-4D98-A750-A9958730405F}" type="datetimeFigureOut">
              <a:rPr lang="pl-PL" smtClean="0"/>
              <a:pPr/>
              <a:t>2015-12-09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670AE9-CE2A-47C8-9C44-913C3C69617A}" type="slidenum">
              <a:rPr lang="pl-PL" smtClean="0"/>
              <a:pPr/>
              <a:t>‹#›</a:t>
            </a:fld>
            <a:endParaRPr lang="pl-PL"/>
          </a:p>
        </p:txBody>
      </p:sp>
    </p:spTree>
    <p:extLst>
      <p:ext uri="{BB962C8B-B14F-4D97-AF65-F5344CB8AC3E}">
        <p14:creationId xmlns:p14="http://schemas.microsoft.com/office/powerpoint/2010/main" xmlns="" val="3493094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24069" y="2780928"/>
            <a:ext cx="4896544" cy="1446550"/>
          </a:xfrm>
          <a:prstGeom prst="rect">
            <a:avLst/>
          </a:prstGeom>
          <a:noFill/>
        </p:spPr>
        <p:txBody>
          <a:bodyPr wrap="square" rtlCol="0">
            <a:spAutoFit/>
          </a:bodyPr>
          <a:lstStyle/>
          <a:p>
            <a:r>
              <a:rPr lang="en-GB" sz="4400" b="1" dirty="0">
                <a:latin typeface="Arial Black" panose="020B0A04020102020204" pitchFamily="34" charset="0"/>
              </a:rPr>
              <a:t>Cyberbullying at schools</a:t>
            </a:r>
            <a:endParaRPr lang="pl-PL" sz="4400" dirty="0">
              <a:latin typeface="Arial Black" panose="020B0A04020102020204" pitchFamily="34" charset="0"/>
            </a:endParaRPr>
          </a:p>
        </p:txBody>
      </p:sp>
      <p:pic>
        <p:nvPicPr>
          <p:cNvPr id="5" name="Obraz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459541" y="-315416"/>
            <a:ext cx="2657718" cy="1872208"/>
          </a:xfrm>
          <a:prstGeom prst="rect">
            <a:avLst/>
          </a:prstGeom>
        </p:spPr>
      </p:pic>
      <p:sp>
        <p:nvSpPr>
          <p:cNvPr id="6" name="pole tekstowe 5"/>
          <p:cNvSpPr txBox="1"/>
          <p:nvPr/>
        </p:nvSpPr>
        <p:spPr>
          <a:xfrm>
            <a:off x="251520" y="4437112"/>
            <a:ext cx="7147406" cy="400110"/>
          </a:xfrm>
          <a:prstGeom prst="rect">
            <a:avLst/>
          </a:prstGeom>
          <a:noFill/>
        </p:spPr>
        <p:txBody>
          <a:bodyPr wrap="none" rtlCol="0">
            <a:spAutoFit/>
          </a:bodyPr>
          <a:lstStyle/>
          <a:p>
            <a:r>
              <a:rPr lang="en-GB" sz="2000" b="1" dirty="0">
                <a:solidFill>
                  <a:srgbClr val="FFFFFF"/>
                </a:solidFill>
                <a:latin typeface="Arial Black" panose="020B0A04020102020204" pitchFamily="34" charset="0"/>
              </a:rPr>
              <a:t>Education Development Association </a:t>
            </a:r>
            <a:r>
              <a:rPr lang="en-GB" sz="2000" b="1" dirty="0" smtClean="0">
                <a:solidFill>
                  <a:srgbClr val="FFFFFF"/>
                </a:solidFill>
                <a:latin typeface="Arial Black" panose="020B0A04020102020204" pitchFamily="34" charset="0"/>
              </a:rPr>
              <a:t>“</a:t>
            </a:r>
            <a:r>
              <a:rPr lang="pl-PL" sz="2000" b="1" dirty="0" err="1" smtClean="0">
                <a:solidFill>
                  <a:srgbClr val="FFFFFF"/>
                </a:solidFill>
                <a:latin typeface="Arial Black" panose="020B0A04020102020204" pitchFamily="34" charset="0"/>
              </a:rPr>
              <a:t>Landmarks</a:t>
            </a:r>
            <a:r>
              <a:rPr lang="en-GB" sz="2000" b="1" dirty="0" smtClean="0">
                <a:solidFill>
                  <a:srgbClr val="FFFFFF"/>
                </a:solidFill>
                <a:latin typeface="Arial Black" panose="020B0A04020102020204" pitchFamily="34" charset="0"/>
              </a:rPr>
              <a:t>”</a:t>
            </a:r>
            <a:endParaRPr lang="pl-PL" sz="2000" dirty="0">
              <a:solidFill>
                <a:srgbClr val="FFFFFF"/>
              </a:solidFill>
              <a:latin typeface="Arial Black" panose="020B0A04020102020204" pitchFamily="34" charset="0"/>
            </a:endParaRPr>
          </a:p>
        </p:txBody>
      </p:sp>
      <p:sp>
        <p:nvSpPr>
          <p:cNvPr id="7" name="pole tekstowe 6"/>
          <p:cNvSpPr txBox="1"/>
          <p:nvPr/>
        </p:nvSpPr>
        <p:spPr>
          <a:xfrm>
            <a:off x="281162" y="5059923"/>
            <a:ext cx="4608512" cy="338554"/>
          </a:xfrm>
          <a:prstGeom prst="rect">
            <a:avLst/>
          </a:prstGeom>
          <a:noFill/>
        </p:spPr>
        <p:txBody>
          <a:bodyPr wrap="square" rtlCol="0">
            <a:spAutoFit/>
          </a:bodyPr>
          <a:lstStyle/>
          <a:p>
            <a:r>
              <a:rPr lang="pl-PL" sz="1600" dirty="0" smtClean="0">
                <a:solidFill>
                  <a:srgbClr val="FFFFFF"/>
                </a:solidFill>
                <a:latin typeface="Arial Black" panose="020B0A04020102020204" pitchFamily="34" charset="0"/>
              </a:rPr>
              <a:t>Luxemburg, 17-18 </a:t>
            </a:r>
            <a:r>
              <a:rPr lang="pl-PL" sz="1600" dirty="0" err="1" smtClean="0">
                <a:solidFill>
                  <a:srgbClr val="FFFFFF"/>
                </a:solidFill>
                <a:latin typeface="Arial Black" panose="020B0A04020102020204" pitchFamily="34" charset="0"/>
              </a:rPr>
              <a:t>december</a:t>
            </a:r>
            <a:r>
              <a:rPr lang="pl-PL" sz="1600" dirty="0" smtClean="0">
                <a:solidFill>
                  <a:srgbClr val="FFFFFF"/>
                </a:solidFill>
                <a:latin typeface="Arial Black" panose="020B0A04020102020204" pitchFamily="34" charset="0"/>
              </a:rPr>
              <a:t> 2015.</a:t>
            </a:r>
            <a:endParaRPr lang="pl-PL" sz="1600" dirty="0">
              <a:solidFill>
                <a:srgbClr val="FFFFFF"/>
              </a:solidFill>
              <a:latin typeface="Arial Black" panose="020B0A04020102020204" pitchFamily="34" charset="0"/>
            </a:endParaRPr>
          </a:p>
        </p:txBody>
      </p:sp>
    </p:spTree>
    <p:extLst>
      <p:ext uri="{BB962C8B-B14F-4D97-AF65-F5344CB8AC3E}">
        <p14:creationId xmlns:p14="http://schemas.microsoft.com/office/powerpoint/2010/main" xmlns="" val="478427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08303" y="116632"/>
            <a:ext cx="1724491" cy="1214804"/>
          </a:xfrm>
          <a:prstGeom prst="rect">
            <a:avLst/>
          </a:prstGeom>
        </p:spPr>
      </p:pic>
      <p:sp>
        <p:nvSpPr>
          <p:cNvPr id="2" name="Prostokąt 1"/>
          <p:cNvSpPr/>
          <p:nvPr/>
        </p:nvSpPr>
        <p:spPr>
          <a:xfrm>
            <a:off x="395536" y="1124744"/>
            <a:ext cx="8424936" cy="5112568"/>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ole tekstowe 2"/>
          <p:cNvSpPr txBox="1"/>
          <p:nvPr/>
        </p:nvSpPr>
        <p:spPr>
          <a:xfrm>
            <a:off x="539552" y="620688"/>
            <a:ext cx="4752528" cy="369332"/>
          </a:xfrm>
          <a:prstGeom prst="rect">
            <a:avLst/>
          </a:prstGeom>
          <a:noFill/>
        </p:spPr>
        <p:txBody>
          <a:bodyPr wrap="square" rtlCol="0">
            <a:spAutoFit/>
          </a:bodyPr>
          <a:lstStyle/>
          <a:p>
            <a:r>
              <a:rPr lang="en-GB" b="1" dirty="0" smtClean="0">
                <a:latin typeface="Arial Black" panose="020B0A04020102020204" pitchFamily="34" charset="0"/>
              </a:rPr>
              <a:t>Cyberbullying at schools</a:t>
            </a:r>
            <a:endParaRPr lang="pl-PL" dirty="0"/>
          </a:p>
        </p:txBody>
      </p:sp>
      <p:sp>
        <p:nvSpPr>
          <p:cNvPr id="9" name="pole tekstowe 8"/>
          <p:cNvSpPr txBox="1"/>
          <p:nvPr/>
        </p:nvSpPr>
        <p:spPr>
          <a:xfrm>
            <a:off x="539552" y="1484784"/>
            <a:ext cx="5040560" cy="369332"/>
          </a:xfrm>
          <a:prstGeom prst="rect">
            <a:avLst/>
          </a:prstGeom>
          <a:noFill/>
        </p:spPr>
        <p:txBody>
          <a:bodyPr wrap="square" rtlCol="0">
            <a:spAutoFit/>
          </a:bodyPr>
          <a:lstStyle/>
          <a:p>
            <a:r>
              <a:rPr lang="pl-PL" i="1" dirty="0" err="1" smtClean="0">
                <a:latin typeface="Arial Black" panose="020B0A04020102020204" pitchFamily="34" charset="0"/>
              </a:rPr>
              <a:t>Main</a:t>
            </a:r>
            <a:r>
              <a:rPr lang="pl-PL" i="1" dirty="0" smtClean="0">
                <a:latin typeface="Arial Black" panose="020B0A04020102020204" pitchFamily="34" charset="0"/>
              </a:rPr>
              <a:t> </a:t>
            </a:r>
            <a:r>
              <a:rPr lang="pl-PL" i="1" dirty="0" err="1" smtClean="0">
                <a:latin typeface="Arial Black" panose="020B0A04020102020204" pitchFamily="34" charset="0"/>
              </a:rPr>
              <a:t>issue</a:t>
            </a:r>
            <a:r>
              <a:rPr lang="pl-PL" i="1" dirty="0" smtClean="0">
                <a:latin typeface="Arial Black" panose="020B0A04020102020204" pitchFamily="34" charset="0"/>
              </a:rPr>
              <a:t> – </a:t>
            </a:r>
            <a:r>
              <a:rPr lang="pl-PL" i="1" dirty="0" err="1" smtClean="0">
                <a:latin typeface="Arial Black" panose="020B0A04020102020204" pitchFamily="34" charset="0"/>
              </a:rPr>
              <a:t>why</a:t>
            </a:r>
            <a:r>
              <a:rPr lang="pl-PL" i="1" dirty="0" smtClean="0">
                <a:latin typeface="Arial Black" panose="020B0A04020102020204" pitchFamily="34" charset="0"/>
              </a:rPr>
              <a:t> cyberbullying?</a:t>
            </a:r>
            <a:endParaRPr lang="en-US" i="1" dirty="0">
              <a:latin typeface="Arial Black" panose="020B0A04020102020204" pitchFamily="34" charset="0"/>
            </a:endParaRPr>
          </a:p>
        </p:txBody>
      </p:sp>
      <p:pic>
        <p:nvPicPr>
          <p:cNvPr id="6146" name="Picture 2" descr="http://odsieczmaturzysty.blog.pl/files/2014/10/temida.gif"/>
          <p:cNvPicPr>
            <a:picLocks noChangeAspect="1" noChangeArrowheads="1"/>
          </p:cNvPicPr>
          <p:nvPr/>
        </p:nvPicPr>
        <p:blipFill>
          <a:blip r:embed="rId4">
            <a:extLst>
              <a:ext uri="{BEBA8EAE-BF5A-486C-A8C5-ECC9F3942E4B}">
                <a14:imgProps xmlns:a14="http://schemas.microsoft.com/office/drawing/2010/main" xmlns="">
                  <a14:imgLayer r:embed="rId5">
                    <a14:imgEffect>
                      <a14:sharpenSoften amount="-25000"/>
                    </a14:imgEffect>
                    <a14:imgEffect>
                      <a14:brightnessContrast bright="40000" contrast="20000"/>
                    </a14:imgEffect>
                  </a14:imgLayer>
                </a14:imgProps>
              </a:ext>
              <a:ext uri="{28A0092B-C50C-407E-A947-70E740481C1C}">
                <a14:useLocalDpi xmlns:a14="http://schemas.microsoft.com/office/drawing/2010/main" xmlns="" val="0"/>
              </a:ext>
            </a:extLst>
          </a:blip>
          <a:srcRect/>
          <a:stretch>
            <a:fillRect/>
          </a:stretch>
        </p:blipFill>
        <p:spPr bwMode="auto">
          <a:xfrm>
            <a:off x="6948264" y="1833181"/>
            <a:ext cx="1714500" cy="2819401"/>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pole tekstowe 9"/>
          <p:cNvSpPr txBox="1"/>
          <p:nvPr/>
        </p:nvSpPr>
        <p:spPr>
          <a:xfrm>
            <a:off x="539552" y="2316936"/>
            <a:ext cx="6566420" cy="2585323"/>
          </a:xfrm>
          <a:prstGeom prst="rect">
            <a:avLst/>
          </a:prstGeom>
          <a:noFill/>
        </p:spPr>
        <p:txBody>
          <a:bodyPr wrap="square" rtlCol="0">
            <a:spAutoFit/>
          </a:bodyPr>
          <a:lstStyle/>
          <a:p>
            <a:r>
              <a:rPr lang="pl-PL" b="1" dirty="0" smtClean="0">
                <a:latin typeface="Arial" panose="020B0604020202020204" pitchFamily="34" charset="0"/>
                <a:cs typeface="Arial" panose="020B0604020202020204" pitchFamily="34" charset="0"/>
              </a:rPr>
              <a:t>C</a:t>
            </a:r>
            <a:r>
              <a:rPr lang="en-GB" b="1" dirty="0" err="1" smtClean="0">
                <a:latin typeface="Arial" panose="020B0604020202020204" pitchFamily="34" charset="0"/>
                <a:cs typeface="Arial" panose="020B0604020202020204" pitchFamily="34" charset="0"/>
              </a:rPr>
              <a:t>yberbullying</a:t>
            </a:r>
            <a:r>
              <a:rPr lang="en-GB" b="1" dirty="0" smtClean="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is considered a </a:t>
            </a:r>
            <a:r>
              <a:rPr lang="en-GB" b="1" dirty="0" smtClean="0">
                <a:latin typeface="Arial" panose="020B0604020202020204" pitchFamily="34" charset="0"/>
                <a:cs typeface="Arial" panose="020B0604020202020204" pitchFamily="34" charset="0"/>
              </a:rPr>
              <a:t>crime</a:t>
            </a:r>
            <a:r>
              <a:rPr lang="pl-PL" b="1" dirty="0" smtClean="0">
                <a:latin typeface="Arial" panose="020B0604020202020204" pitchFamily="34" charset="0"/>
                <a:cs typeface="Arial" panose="020B0604020202020204" pitchFamily="34" charset="0"/>
              </a:rPr>
              <a:t>, </a:t>
            </a:r>
            <a:r>
              <a:rPr lang="pl-PL" b="1" dirty="0">
                <a:latin typeface="Arial" panose="020B0604020202020204" pitchFamily="34" charset="0"/>
                <a:cs typeface="Arial" panose="020B0604020202020204" pitchFamily="34" charset="0"/>
              </a:rPr>
              <a:t>u</a:t>
            </a:r>
            <a:r>
              <a:rPr lang="en-GB" b="1" dirty="0" err="1" smtClean="0">
                <a:latin typeface="Arial" panose="020B0604020202020204" pitchFamily="34" charset="0"/>
                <a:cs typeface="Arial" panose="020B0604020202020204" pitchFamily="34" charset="0"/>
              </a:rPr>
              <a:t>nder</a:t>
            </a:r>
            <a:r>
              <a:rPr lang="en-GB" b="1" dirty="0" smtClean="0">
                <a:latin typeface="Arial" panose="020B0604020202020204" pitchFamily="34" charset="0"/>
                <a:cs typeface="Arial" panose="020B0604020202020204" pitchFamily="34" charset="0"/>
              </a:rPr>
              <a:t> the Polish </a:t>
            </a:r>
            <a:r>
              <a:rPr lang="pl-PL" b="1" dirty="0" smtClean="0">
                <a:latin typeface="Arial" panose="020B0604020202020204" pitchFamily="34" charset="0"/>
                <a:cs typeface="Arial" panose="020B0604020202020204" pitchFamily="34" charset="0"/>
              </a:rPr>
              <a:t/>
            </a:r>
            <a:br>
              <a:rPr lang="pl-PL" b="1" dirty="0" smtClean="0">
                <a:latin typeface="Arial" panose="020B0604020202020204" pitchFamily="34" charset="0"/>
                <a:cs typeface="Arial" panose="020B0604020202020204" pitchFamily="34" charset="0"/>
              </a:rPr>
            </a:br>
            <a:r>
              <a:rPr lang="pl-PL" b="1" dirty="0" smtClean="0">
                <a:latin typeface="Arial" panose="020B0604020202020204" pitchFamily="34" charset="0"/>
                <a:cs typeface="Arial" panose="020B0604020202020204" pitchFamily="34" charset="0"/>
              </a:rPr>
              <a:t>and </a:t>
            </a:r>
            <a:r>
              <a:rPr lang="pl-PL" b="1" dirty="0" err="1" smtClean="0">
                <a:latin typeface="Arial" panose="020B0604020202020204" pitchFamily="34" charset="0"/>
                <a:cs typeface="Arial" panose="020B0604020202020204" pitchFamily="34" charset="0"/>
              </a:rPr>
              <a:t>European</a:t>
            </a:r>
            <a:r>
              <a:rPr lang="pl-PL" b="1" dirty="0" smtClean="0">
                <a:latin typeface="Arial" panose="020B0604020202020204" pitchFamily="34" charset="0"/>
                <a:cs typeface="Arial" panose="020B0604020202020204" pitchFamily="34" charset="0"/>
              </a:rPr>
              <a:t> </a:t>
            </a:r>
            <a:r>
              <a:rPr lang="en-GB" b="1" dirty="0" smtClean="0">
                <a:latin typeface="Arial" panose="020B0604020202020204" pitchFamily="34" charset="0"/>
                <a:cs typeface="Arial" panose="020B0604020202020204" pitchFamily="34" charset="0"/>
              </a:rPr>
              <a:t>law</a:t>
            </a:r>
            <a:r>
              <a:rPr lang="pl-PL" b="1" dirty="0" smtClean="0">
                <a:latin typeface="Arial" panose="020B0604020202020204" pitchFamily="34" charset="0"/>
                <a:cs typeface="Arial" panose="020B0604020202020204" pitchFamily="34" charset="0"/>
              </a:rPr>
              <a:t>.</a:t>
            </a:r>
            <a:r>
              <a:rPr lang="en-GB" b="1" dirty="0" smtClean="0">
                <a:latin typeface="Arial" panose="020B0604020202020204" pitchFamily="34" charset="0"/>
                <a:cs typeface="Arial" panose="020B0604020202020204" pitchFamily="34" charset="0"/>
              </a:rPr>
              <a:t> </a:t>
            </a:r>
            <a:endParaRPr lang="pl-PL" b="1" dirty="0" smtClean="0">
              <a:latin typeface="Arial" panose="020B0604020202020204" pitchFamily="34" charset="0"/>
              <a:cs typeface="Arial" panose="020B0604020202020204" pitchFamily="34" charset="0"/>
            </a:endParaRPr>
          </a:p>
          <a:p>
            <a:endParaRPr lang="pl-PL" b="1" dirty="0" smtClean="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It </a:t>
            </a:r>
            <a:r>
              <a:rPr lang="en-GB" b="1" dirty="0">
                <a:latin typeface="Arial" panose="020B0604020202020204" pitchFamily="34" charset="0"/>
                <a:cs typeface="Arial" panose="020B0604020202020204" pitchFamily="34" charset="0"/>
              </a:rPr>
              <a:t>is also a devastating psychological phenomenon to young </a:t>
            </a:r>
            <a:r>
              <a:rPr lang="en-GB" b="1" dirty="0" smtClean="0">
                <a:latin typeface="Arial" panose="020B0604020202020204" pitchFamily="34" charset="0"/>
                <a:cs typeface="Arial" panose="020B0604020202020204" pitchFamily="34" charset="0"/>
              </a:rPr>
              <a:t>people</a:t>
            </a:r>
            <a:r>
              <a:rPr lang="pl-PL" b="1" dirty="0" smtClean="0">
                <a:latin typeface="Arial" panose="020B0604020202020204" pitchFamily="34" charset="0"/>
                <a:cs typeface="Arial" panose="020B0604020202020204" pitchFamily="34" charset="0"/>
              </a:rPr>
              <a:t>.</a:t>
            </a:r>
          </a:p>
          <a:p>
            <a:endParaRPr lang="pl-PL" b="1" dirty="0" smtClean="0">
              <a:latin typeface="Arial" panose="020B0604020202020204" pitchFamily="34" charset="0"/>
              <a:cs typeface="Arial" panose="020B0604020202020204" pitchFamily="34" charset="0"/>
            </a:endParaRPr>
          </a:p>
          <a:p>
            <a:r>
              <a:rPr lang="pl-PL" b="1" dirty="0" smtClean="0">
                <a:solidFill>
                  <a:srgbClr val="FF0000"/>
                </a:solidFill>
                <a:latin typeface="Arial" panose="020B0604020202020204" pitchFamily="34" charset="0"/>
                <a:cs typeface="Arial" panose="020B0604020202020204" pitchFamily="34" charset="0"/>
              </a:rPr>
              <a:t>T</a:t>
            </a:r>
            <a:r>
              <a:rPr lang="en-GB" b="1" dirty="0" err="1" smtClean="0">
                <a:solidFill>
                  <a:srgbClr val="FF0000"/>
                </a:solidFill>
                <a:latin typeface="Arial" panose="020B0604020202020204" pitchFamily="34" charset="0"/>
                <a:cs typeface="Arial" panose="020B0604020202020204" pitchFamily="34" charset="0"/>
              </a:rPr>
              <a:t>aking</a:t>
            </a:r>
            <a:r>
              <a:rPr lang="en-GB" b="1" dirty="0" smtClean="0">
                <a:solidFill>
                  <a:srgbClr val="FF0000"/>
                </a:solidFill>
                <a:latin typeface="Arial" panose="020B0604020202020204" pitchFamily="34" charset="0"/>
                <a:cs typeface="Arial" panose="020B0604020202020204" pitchFamily="34" charset="0"/>
              </a:rPr>
              <a:t> </a:t>
            </a:r>
            <a:r>
              <a:rPr lang="en-GB" b="1" dirty="0">
                <a:solidFill>
                  <a:srgbClr val="FF0000"/>
                </a:solidFill>
                <a:latin typeface="Arial" panose="020B0604020202020204" pitchFamily="34" charset="0"/>
                <a:cs typeface="Arial" panose="020B0604020202020204" pitchFamily="34" charset="0"/>
              </a:rPr>
              <a:t>legal measures does not undo the psychological consequences of cyberbullying, both those of the victim and the perpetrator. </a:t>
            </a:r>
            <a:endParaRPr lang="pl-PL" b="1" dirty="0" smtClean="0">
              <a:solidFill>
                <a:srgbClr val="FF0000"/>
              </a:solidFill>
              <a:latin typeface="Arial" panose="020B0604020202020204" pitchFamily="34" charset="0"/>
              <a:cs typeface="Arial" panose="020B0604020202020204" pitchFamily="34" charset="0"/>
            </a:endParaRPr>
          </a:p>
        </p:txBody>
      </p:sp>
      <p:sp>
        <p:nvSpPr>
          <p:cNvPr id="11" name="pole tekstowe 10"/>
          <p:cNvSpPr txBox="1"/>
          <p:nvPr/>
        </p:nvSpPr>
        <p:spPr>
          <a:xfrm>
            <a:off x="539552" y="5013176"/>
            <a:ext cx="7272808" cy="1200329"/>
          </a:xfrm>
          <a:prstGeom prst="rect">
            <a:avLst/>
          </a:prstGeom>
          <a:noFill/>
        </p:spPr>
        <p:txBody>
          <a:bodyPr wrap="square" rtlCol="0">
            <a:spAutoFit/>
          </a:bodyPr>
          <a:lstStyle/>
          <a:p>
            <a:r>
              <a:rPr lang="pl-PL" b="1" dirty="0" err="1" smtClean="0">
                <a:latin typeface="Arial" panose="020B0604020202020204" pitchFamily="34" charset="0"/>
                <a:cs typeface="Arial" panose="020B0604020202020204" pitchFamily="34" charset="0"/>
              </a:rPr>
              <a:t>Thats</a:t>
            </a:r>
            <a:r>
              <a:rPr lang="pl-PL" b="1" dirty="0" smtClean="0">
                <a:latin typeface="Arial" panose="020B0604020202020204" pitchFamily="34" charset="0"/>
                <a:cs typeface="Arial" panose="020B0604020202020204" pitchFamily="34" charset="0"/>
              </a:rPr>
              <a:t> </a:t>
            </a:r>
            <a:r>
              <a:rPr lang="pl-PL" b="1" dirty="0" err="1" smtClean="0">
                <a:latin typeface="Arial" panose="020B0604020202020204" pitchFamily="34" charset="0"/>
                <a:cs typeface="Arial" panose="020B0604020202020204" pitchFamily="34" charset="0"/>
              </a:rPr>
              <a:t>why</a:t>
            </a:r>
            <a:r>
              <a:rPr lang="pl-PL" b="1" dirty="0" smtClean="0">
                <a:latin typeface="Arial" panose="020B0604020202020204" pitchFamily="34" charset="0"/>
                <a:cs typeface="Arial" panose="020B0604020202020204" pitchFamily="34" charset="0"/>
              </a:rPr>
              <a:t> the </a:t>
            </a:r>
            <a:r>
              <a:rPr lang="pl-PL" b="1" dirty="0" err="1" smtClean="0">
                <a:latin typeface="Arial" panose="020B0604020202020204" pitchFamily="34" charset="0"/>
                <a:cs typeface="Arial" panose="020B0604020202020204" pitchFamily="34" charset="0"/>
              </a:rPr>
              <a:t>main</a:t>
            </a:r>
            <a:r>
              <a:rPr lang="pl-PL" b="1" dirty="0" smtClean="0">
                <a:latin typeface="Arial" panose="020B0604020202020204" pitchFamily="34" charset="0"/>
                <a:cs typeface="Arial" panose="020B0604020202020204" pitchFamily="34" charset="0"/>
              </a:rPr>
              <a:t> </a:t>
            </a:r>
            <a:r>
              <a:rPr lang="pl-PL" b="1" dirty="0" err="1" smtClean="0">
                <a:latin typeface="Arial" panose="020B0604020202020204" pitchFamily="34" charset="0"/>
                <a:cs typeface="Arial" panose="020B0604020202020204" pitchFamily="34" charset="0"/>
              </a:rPr>
              <a:t>issue</a:t>
            </a:r>
            <a:r>
              <a:rPr lang="pl-PL" b="1" dirty="0" smtClean="0">
                <a:latin typeface="Arial" panose="020B0604020202020204" pitchFamily="34" charset="0"/>
                <a:cs typeface="Arial" panose="020B0604020202020204" pitchFamily="34" charset="0"/>
              </a:rPr>
              <a:t> </a:t>
            </a:r>
            <a:r>
              <a:rPr lang="pl-PL" b="1" dirty="0" err="1" smtClean="0">
                <a:latin typeface="Arial" panose="020B0604020202020204" pitchFamily="34" charset="0"/>
                <a:cs typeface="Arial" panose="020B0604020202020204" pitchFamily="34" charset="0"/>
              </a:rPr>
              <a:t>is</a:t>
            </a:r>
            <a:r>
              <a:rPr lang="pl-PL" b="1" dirty="0" smtClean="0">
                <a:latin typeface="Arial" panose="020B0604020202020204" pitchFamily="34" charset="0"/>
                <a:cs typeface="Arial" panose="020B0604020202020204" pitchFamily="34" charset="0"/>
              </a:rPr>
              <a:t> to</a:t>
            </a:r>
            <a:r>
              <a:rPr lang="en-GB" b="1" dirty="0" smtClean="0">
                <a:latin typeface="Arial" panose="020B0604020202020204" pitchFamily="34" charset="0"/>
                <a:cs typeface="Arial" panose="020B0604020202020204" pitchFamily="34" charset="0"/>
              </a:rPr>
              <a:t> identify</a:t>
            </a:r>
            <a:r>
              <a:rPr lang="pl-PL" b="1" dirty="0" smtClean="0">
                <a:latin typeface="Arial" panose="020B0604020202020204" pitchFamily="34" charset="0"/>
                <a:cs typeface="Arial" panose="020B0604020202020204" pitchFamily="34" charset="0"/>
              </a:rPr>
              <a:t> </a:t>
            </a:r>
            <a:r>
              <a:rPr lang="en-GB" b="1" dirty="0" smtClean="0">
                <a:latin typeface="Arial" panose="020B0604020202020204" pitchFamily="34" charset="0"/>
                <a:cs typeface="Arial" panose="020B0604020202020204" pitchFamily="34" charset="0"/>
              </a:rPr>
              <a:t>the problem, prevent its occurrence and supress it at an early stage, before any psychological damage is done. </a:t>
            </a:r>
            <a:endParaRPr lang="pl-PL" b="1" dirty="0" smtClean="0">
              <a:latin typeface="Arial" panose="020B0604020202020204" pitchFamily="34" charset="0"/>
              <a:cs typeface="Arial" panose="020B0604020202020204" pitchFamily="34" charset="0"/>
            </a:endParaRPr>
          </a:p>
          <a:p>
            <a:endParaRPr lang="pl-PL" b="1" dirty="0"/>
          </a:p>
        </p:txBody>
      </p:sp>
    </p:spTree>
    <p:extLst>
      <p:ext uri="{BB962C8B-B14F-4D97-AF65-F5344CB8AC3E}">
        <p14:creationId xmlns:p14="http://schemas.microsoft.com/office/powerpoint/2010/main" xmlns="" val="1363957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08303" y="116632"/>
            <a:ext cx="1724491" cy="1214804"/>
          </a:xfrm>
          <a:prstGeom prst="rect">
            <a:avLst/>
          </a:prstGeom>
        </p:spPr>
      </p:pic>
      <p:sp>
        <p:nvSpPr>
          <p:cNvPr id="2" name="Prostokąt 1"/>
          <p:cNvSpPr/>
          <p:nvPr/>
        </p:nvSpPr>
        <p:spPr>
          <a:xfrm>
            <a:off x="395536" y="1124744"/>
            <a:ext cx="8424936" cy="5112568"/>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ole tekstowe 2"/>
          <p:cNvSpPr txBox="1"/>
          <p:nvPr/>
        </p:nvSpPr>
        <p:spPr>
          <a:xfrm>
            <a:off x="539552" y="620688"/>
            <a:ext cx="4752528" cy="369332"/>
          </a:xfrm>
          <a:prstGeom prst="rect">
            <a:avLst/>
          </a:prstGeom>
          <a:noFill/>
        </p:spPr>
        <p:txBody>
          <a:bodyPr wrap="square" rtlCol="0">
            <a:spAutoFit/>
          </a:bodyPr>
          <a:lstStyle/>
          <a:p>
            <a:r>
              <a:rPr lang="en-GB" b="1" dirty="0" smtClean="0">
                <a:latin typeface="Arial Black" panose="020B0A04020102020204" pitchFamily="34" charset="0"/>
              </a:rPr>
              <a:t>Cyberbullying at schools</a:t>
            </a:r>
            <a:endParaRPr lang="pl-PL" dirty="0"/>
          </a:p>
        </p:txBody>
      </p:sp>
      <p:sp>
        <p:nvSpPr>
          <p:cNvPr id="9" name="pole tekstowe 8"/>
          <p:cNvSpPr txBox="1"/>
          <p:nvPr/>
        </p:nvSpPr>
        <p:spPr>
          <a:xfrm>
            <a:off x="539552" y="1484784"/>
            <a:ext cx="5040560" cy="369332"/>
          </a:xfrm>
          <a:prstGeom prst="rect">
            <a:avLst/>
          </a:prstGeom>
          <a:noFill/>
        </p:spPr>
        <p:txBody>
          <a:bodyPr wrap="square" rtlCol="0">
            <a:spAutoFit/>
          </a:bodyPr>
          <a:lstStyle/>
          <a:p>
            <a:r>
              <a:rPr lang="en-US" i="1" dirty="0" smtClean="0">
                <a:latin typeface="Arial Black" panose="020B0A04020102020204" pitchFamily="34" charset="0"/>
              </a:rPr>
              <a:t>How to respond to the problem?</a:t>
            </a:r>
            <a:endParaRPr lang="en-US" i="1" dirty="0">
              <a:latin typeface="Arial Black" panose="020B0A04020102020204" pitchFamily="34" charset="0"/>
            </a:endParaRPr>
          </a:p>
        </p:txBody>
      </p:sp>
      <p:graphicFrame>
        <p:nvGraphicFramePr>
          <p:cNvPr id="6" name="Diagram 5"/>
          <p:cNvGraphicFramePr/>
          <p:nvPr>
            <p:extLst>
              <p:ext uri="{D42A27DB-BD31-4B8C-83A1-F6EECF244321}">
                <p14:modId xmlns:p14="http://schemas.microsoft.com/office/powerpoint/2010/main" xmlns="" val="62469866"/>
              </p:ext>
            </p:extLst>
          </p:nvPr>
        </p:nvGraphicFramePr>
        <p:xfrm>
          <a:off x="1331640" y="1813466"/>
          <a:ext cx="6480720" cy="42798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073637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08303" y="116632"/>
            <a:ext cx="1724491" cy="1214804"/>
          </a:xfrm>
          <a:prstGeom prst="rect">
            <a:avLst/>
          </a:prstGeom>
        </p:spPr>
      </p:pic>
      <p:sp>
        <p:nvSpPr>
          <p:cNvPr id="2" name="Prostokąt 1"/>
          <p:cNvSpPr/>
          <p:nvPr/>
        </p:nvSpPr>
        <p:spPr>
          <a:xfrm>
            <a:off x="395536" y="1124744"/>
            <a:ext cx="8424936" cy="5112568"/>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 name="pole tekstowe 2"/>
          <p:cNvSpPr txBox="1"/>
          <p:nvPr/>
        </p:nvSpPr>
        <p:spPr>
          <a:xfrm>
            <a:off x="539552" y="620688"/>
            <a:ext cx="4752528" cy="369332"/>
          </a:xfrm>
          <a:prstGeom prst="rect">
            <a:avLst/>
          </a:prstGeom>
          <a:noFill/>
        </p:spPr>
        <p:txBody>
          <a:bodyPr wrap="square" rtlCol="0">
            <a:spAutoFit/>
          </a:bodyPr>
          <a:lstStyle/>
          <a:p>
            <a:r>
              <a:rPr lang="en-GB" b="1" dirty="0" smtClean="0">
                <a:latin typeface="Arial Black" panose="020B0A04020102020204" pitchFamily="34" charset="0"/>
              </a:rPr>
              <a:t>Cyberbullying at schools</a:t>
            </a:r>
            <a:endParaRPr lang="pl-PL" dirty="0"/>
          </a:p>
        </p:txBody>
      </p:sp>
      <p:sp>
        <p:nvSpPr>
          <p:cNvPr id="9" name="pole tekstowe 8"/>
          <p:cNvSpPr txBox="1"/>
          <p:nvPr/>
        </p:nvSpPr>
        <p:spPr>
          <a:xfrm>
            <a:off x="539552" y="1484784"/>
            <a:ext cx="5040560" cy="369332"/>
          </a:xfrm>
          <a:prstGeom prst="rect">
            <a:avLst/>
          </a:prstGeom>
          <a:noFill/>
        </p:spPr>
        <p:txBody>
          <a:bodyPr wrap="square" rtlCol="0">
            <a:spAutoFit/>
          </a:bodyPr>
          <a:lstStyle/>
          <a:p>
            <a:r>
              <a:rPr lang="pl-PL" i="1" dirty="0" err="1" smtClean="0">
                <a:latin typeface="Arial Black" panose="020B0A04020102020204" pitchFamily="34" charset="0"/>
              </a:rPr>
              <a:t>Main</a:t>
            </a:r>
            <a:r>
              <a:rPr lang="pl-PL" i="1" dirty="0" smtClean="0">
                <a:latin typeface="Arial Black" panose="020B0A04020102020204" pitchFamily="34" charset="0"/>
              </a:rPr>
              <a:t> </a:t>
            </a:r>
            <a:r>
              <a:rPr lang="pl-PL" i="1" dirty="0" err="1" smtClean="0">
                <a:latin typeface="Arial Black" panose="020B0A04020102020204" pitchFamily="34" charset="0"/>
              </a:rPr>
              <a:t>activities</a:t>
            </a:r>
            <a:r>
              <a:rPr lang="pl-PL" i="1" dirty="0" smtClean="0">
                <a:latin typeface="Arial Black" panose="020B0A04020102020204" pitchFamily="34" charset="0"/>
              </a:rPr>
              <a:t> - </a:t>
            </a:r>
            <a:r>
              <a:rPr lang="pl-PL" i="1" dirty="0" err="1" smtClean="0">
                <a:latin typeface="Arial Black" panose="020B0A04020102020204" pitchFamily="34" charset="0"/>
              </a:rPr>
              <a:t>meetings</a:t>
            </a:r>
            <a:endParaRPr lang="en-US" i="1" dirty="0">
              <a:latin typeface="Arial Black" panose="020B0A04020102020204" pitchFamily="34" charset="0"/>
            </a:endParaRPr>
          </a:p>
        </p:txBody>
      </p:sp>
      <p:sp>
        <p:nvSpPr>
          <p:cNvPr id="4" name="pole tekstowe 3"/>
          <p:cNvSpPr txBox="1"/>
          <p:nvPr/>
        </p:nvSpPr>
        <p:spPr>
          <a:xfrm>
            <a:off x="539552" y="1988840"/>
            <a:ext cx="4896544" cy="2031325"/>
          </a:xfrm>
          <a:prstGeom prst="rect">
            <a:avLst/>
          </a:prstGeom>
          <a:noFill/>
        </p:spPr>
        <p:txBody>
          <a:bodyPr wrap="square" rtlCol="0">
            <a:spAutoFit/>
          </a:bodyPr>
          <a:lstStyle/>
          <a:p>
            <a:pPr marL="342900" indent="-342900">
              <a:buFont typeface="Wingdings" panose="05000000000000000000" pitchFamily="2" charset="2"/>
              <a:buChar char="§"/>
            </a:pPr>
            <a:r>
              <a:rPr lang="en-GB" b="1" dirty="0">
                <a:latin typeface="Arial" panose="020B0604020202020204" pitchFamily="34" charset="0"/>
                <a:cs typeface="Arial" panose="020B0604020202020204" pitchFamily="34" charset="0"/>
              </a:rPr>
              <a:t>trainings for teachers, school counsellors and </a:t>
            </a:r>
            <a:r>
              <a:rPr lang="en-GB" b="1" dirty="0" smtClean="0">
                <a:latin typeface="Arial" panose="020B0604020202020204" pitchFamily="34" charset="0"/>
                <a:cs typeface="Arial" panose="020B0604020202020204" pitchFamily="34" charset="0"/>
              </a:rPr>
              <a:t>principals</a:t>
            </a:r>
            <a:endParaRPr lang="pl-PL" b="1"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pl-PL"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GB" b="1" dirty="0">
                <a:latin typeface="Arial" panose="020B0604020202020204" pitchFamily="34" charset="0"/>
                <a:cs typeface="Arial" panose="020B0604020202020204" pitchFamily="34" charset="0"/>
              </a:rPr>
              <a:t>workshops for secondary school students</a:t>
            </a:r>
            <a:endParaRPr lang="pl-PL"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pl-PL" b="1"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GB" b="1" dirty="0" smtClean="0">
                <a:latin typeface="Arial" panose="020B0604020202020204" pitchFamily="34" charset="0"/>
                <a:cs typeface="Arial" panose="020B0604020202020204" pitchFamily="34" charset="0"/>
              </a:rPr>
              <a:t>educational </a:t>
            </a:r>
            <a:r>
              <a:rPr lang="en-GB" b="1" dirty="0">
                <a:latin typeface="Arial" panose="020B0604020202020204" pitchFamily="34" charset="0"/>
                <a:cs typeface="Arial" panose="020B0604020202020204" pitchFamily="34" charset="0"/>
              </a:rPr>
              <a:t>meetings for parents</a:t>
            </a:r>
            <a:endParaRPr lang="pl-PL" b="1" dirty="0">
              <a:latin typeface="Arial" panose="020B0604020202020204" pitchFamily="34" charset="0"/>
              <a:cs typeface="Arial" panose="020B0604020202020204" pitchFamily="34" charset="0"/>
            </a:endParaRPr>
          </a:p>
        </p:txBody>
      </p:sp>
      <p:sp>
        <p:nvSpPr>
          <p:cNvPr id="6" name="Prostokąt zaokrąglony 5"/>
          <p:cNvSpPr/>
          <p:nvPr/>
        </p:nvSpPr>
        <p:spPr>
          <a:xfrm>
            <a:off x="908745" y="4293096"/>
            <a:ext cx="7416824" cy="165618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pl-PL"/>
          </a:p>
        </p:txBody>
      </p:sp>
      <p:sp>
        <p:nvSpPr>
          <p:cNvPr id="7" name="pole tekstowe 6"/>
          <p:cNvSpPr txBox="1"/>
          <p:nvPr/>
        </p:nvSpPr>
        <p:spPr>
          <a:xfrm>
            <a:off x="971600" y="4543960"/>
            <a:ext cx="7560839" cy="1477328"/>
          </a:xfrm>
          <a:prstGeom prst="rect">
            <a:avLst/>
          </a:prstGeom>
          <a:noFill/>
        </p:spPr>
        <p:txBody>
          <a:bodyPr wrap="square" rtlCol="0">
            <a:spAutoFit/>
          </a:bodyPr>
          <a:lstStyle/>
          <a:p>
            <a:r>
              <a:rPr lang="pl-PL" b="1" dirty="0" err="1" smtClean="0">
                <a:latin typeface="Arial" panose="020B0604020202020204" pitchFamily="34" charset="0"/>
                <a:cs typeface="Arial" panose="020B0604020202020204" pitchFamily="34" charset="0"/>
              </a:rPr>
              <a:t>Untill</a:t>
            </a:r>
            <a:r>
              <a:rPr lang="pl-PL" b="1" dirty="0" smtClean="0">
                <a:latin typeface="Arial" panose="020B0604020202020204" pitchFamily="34" charset="0"/>
                <a:cs typeface="Arial" panose="020B0604020202020204" pitchFamily="34" charset="0"/>
              </a:rPr>
              <a:t> </a:t>
            </a:r>
            <a:r>
              <a:rPr lang="pl-PL" b="1" dirty="0" err="1" smtClean="0">
                <a:latin typeface="Arial" panose="020B0604020202020204" pitchFamily="34" charset="0"/>
                <a:cs typeface="Arial" panose="020B0604020202020204" pitchFamily="34" charset="0"/>
              </a:rPr>
              <a:t>now</a:t>
            </a:r>
            <a:r>
              <a:rPr lang="pl-PL" b="1" dirty="0" smtClean="0">
                <a:latin typeface="Arial" panose="020B0604020202020204" pitchFamily="34" charset="0"/>
                <a:cs typeface="Arial" panose="020B0604020202020204" pitchFamily="34" charset="0"/>
              </a:rPr>
              <a:t> w</a:t>
            </a:r>
            <a:r>
              <a:rPr lang="en-US" b="1" dirty="0" smtClean="0">
                <a:latin typeface="Arial" panose="020B0604020202020204" pitchFamily="34" charset="0"/>
                <a:cs typeface="Arial" panose="020B0604020202020204" pitchFamily="34" charset="0"/>
              </a:rPr>
              <a:t>e have visited a total of </a:t>
            </a:r>
            <a:r>
              <a:rPr lang="pl-PL" b="1" dirty="0">
                <a:latin typeface="Arial" panose="020B0604020202020204" pitchFamily="34" charset="0"/>
                <a:cs typeface="Arial" panose="020B0604020202020204" pitchFamily="34" charset="0"/>
              </a:rPr>
              <a:t>8</a:t>
            </a:r>
            <a:r>
              <a:rPr lang="pl-PL" b="1" dirty="0" smtClean="0">
                <a:latin typeface="Arial" panose="020B0604020202020204" pitchFamily="34" charset="0"/>
                <a:cs typeface="Arial" panose="020B0604020202020204" pitchFamily="34" charset="0"/>
              </a:rPr>
              <a:t>5 </a:t>
            </a:r>
            <a:r>
              <a:rPr lang="en-US" b="1" dirty="0" smtClean="0">
                <a:latin typeface="Arial" panose="020B0604020202020204" pitchFamily="34" charset="0"/>
                <a:cs typeface="Arial" panose="020B0604020202020204" pitchFamily="34" charset="0"/>
              </a:rPr>
              <a:t>facilities where we had </a:t>
            </a:r>
            <a:r>
              <a:rPr lang="pl-PL" b="1" dirty="0" smtClean="0">
                <a:latin typeface="Arial" panose="020B0604020202020204" pitchFamily="34" charset="0"/>
                <a:cs typeface="Arial" panose="020B0604020202020204" pitchFamily="34" charset="0"/>
              </a:rPr>
              <a:t>8</a:t>
            </a:r>
            <a:r>
              <a:rPr lang="en-US" b="1" dirty="0" smtClean="0">
                <a:latin typeface="Arial" panose="020B0604020202020204" pitchFamily="34" charset="0"/>
                <a:cs typeface="Arial" panose="020B0604020202020204" pitchFamily="34" charset="0"/>
              </a:rPr>
              <a:t>5 training sessions for </a:t>
            </a:r>
            <a:r>
              <a:rPr lang="en-US" b="1" dirty="0" smtClean="0">
                <a:solidFill>
                  <a:srgbClr val="FF0000"/>
                </a:solidFill>
                <a:latin typeface="Arial" panose="020B0604020202020204" pitchFamily="34" charset="0"/>
                <a:cs typeface="Arial" panose="020B0604020202020204" pitchFamily="34" charset="0"/>
              </a:rPr>
              <a:t>over 1,</a:t>
            </a:r>
            <a:r>
              <a:rPr lang="pl-PL" b="1" dirty="0" smtClean="0">
                <a:solidFill>
                  <a:srgbClr val="FF0000"/>
                </a:solidFill>
                <a:latin typeface="Arial" panose="020B0604020202020204" pitchFamily="34" charset="0"/>
                <a:cs typeface="Arial" panose="020B0604020202020204" pitchFamily="34" charset="0"/>
              </a:rPr>
              <a:t>8</a:t>
            </a:r>
            <a:r>
              <a:rPr lang="en-US" b="1" dirty="0" smtClean="0">
                <a:solidFill>
                  <a:srgbClr val="FF0000"/>
                </a:solidFill>
                <a:latin typeface="Arial" panose="020B0604020202020204" pitchFamily="34" charset="0"/>
                <a:cs typeface="Arial" panose="020B0604020202020204" pitchFamily="34" charset="0"/>
              </a:rPr>
              <a:t>00 teachers</a:t>
            </a:r>
            <a:r>
              <a:rPr lang="pl-PL" b="1" dirty="0" smtClean="0">
                <a:latin typeface="Arial" panose="020B0604020202020204" pitchFamily="34" charset="0"/>
                <a:cs typeface="Arial" panose="020B0604020202020204" pitchFamily="34" charset="0"/>
              </a:rPr>
              <a:t>, 40</a:t>
            </a:r>
            <a:r>
              <a:rPr lang="en-GB" b="1" dirty="0" smtClean="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sessions of </a:t>
            </a:r>
            <a:r>
              <a:rPr lang="en-GB" b="1" dirty="0" smtClean="0">
                <a:latin typeface="Arial" panose="020B0604020202020204" pitchFamily="34" charset="0"/>
                <a:cs typeface="Arial" panose="020B0604020202020204" pitchFamily="34" charset="0"/>
              </a:rPr>
              <a:t>workshops </a:t>
            </a:r>
            <a:r>
              <a:rPr lang="en-GB" b="1" dirty="0">
                <a:latin typeface="Arial" panose="020B0604020202020204" pitchFamily="34" charset="0"/>
                <a:cs typeface="Arial" panose="020B0604020202020204" pitchFamily="34" charset="0"/>
              </a:rPr>
              <a:t>for </a:t>
            </a:r>
            <a:r>
              <a:rPr lang="en-GB" b="1" dirty="0">
                <a:solidFill>
                  <a:srgbClr val="FF0000"/>
                </a:solidFill>
                <a:latin typeface="Arial" panose="020B0604020202020204" pitchFamily="34" charset="0"/>
                <a:cs typeface="Arial" panose="020B0604020202020204" pitchFamily="34" charset="0"/>
              </a:rPr>
              <a:t>over </a:t>
            </a:r>
            <a:r>
              <a:rPr lang="pl-PL" b="1" dirty="0" smtClean="0">
                <a:solidFill>
                  <a:srgbClr val="FF0000"/>
                </a:solidFill>
                <a:latin typeface="Arial" panose="020B0604020202020204" pitchFamily="34" charset="0"/>
                <a:cs typeface="Arial" panose="020B0604020202020204" pitchFamily="34" charset="0"/>
              </a:rPr>
              <a:t>9</a:t>
            </a:r>
            <a:r>
              <a:rPr lang="en-GB" b="1" dirty="0" smtClean="0">
                <a:solidFill>
                  <a:srgbClr val="FF0000"/>
                </a:solidFill>
                <a:latin typeface="Arial" panose="020B0604020202020204" pitchFamily="34" charset="0"/>
                <a:cs typeface="Arial" panose="020B0604020202020204" pitchFamily="34" charset="0"/>
              </a:rPr>
              <a:t>00 students</a:t>
            </a:r>
            <a:r>
              <a:rPr lang="pl-PL" b="1" dirty="0">
                <a:solidFill>
                  <a:srgbClr val="FF0000"/>
                </a:solidFill>
                <a:latin typeface="Arial" panose="020B0604020202020204" pitchFamily="34" charset="0"/>
                <a:cs typeface="Arial" panose="020B0604020202020204" pitchFamily="34" charset="0"/>
              </a:rPr>
              <a:t> </a:t>
            </a:r>
            <a:r>
              <a:rPr lang="pl-PL" b="1" dirty="0" smtClean="0">
                <a:latin typeface="Arial" panose="020B0604020202020204" pitchFamily="34" charset="0"/>
                <a:cs typeface="Arial" panose="020B0604020202020204" pitchFamily="34" charset="0"/>
              </a:rPr>
              <a:t>and 15 </a:t>
            </a:r>
            <a:r>
              <a:rPr lang="en-GB" b="1" dirty="0" smtClean="0">
                <a:latin typeface="Arial" panose="020B0604020202020204" pitchFamily="34" charset="0"/>
                <a:cs typeface="Arial" panose="020B0604020202020204" pitchFamily="34" charset="0"/>
              </a:rPr>
              <a:t>educational meetings for parents</a:t>
            </a:r>
            <a:r>
              <a:rPr lang="pl-PL" b="1" dirty="0">
                <a:latin typeface="Arial" panose="020B0604020202020204" pitchFamily="34" charset="0"/>
                <a:cs typeface="Arial" panose="020B0604020202020204" pitchFamily="34" charset="0"/>
              </a:rPr>
              <a:t>.</a:t>
            </a:r>
            <a:endParaRPr lang="pl-PL" b="1" dirty="0" smtClean="0">
              <a:latin typeface="Arial" panose="020B0604020202020204" pitchFamily="34" charset="0"/>
              <a:cs typeface="Arial" panose="020B0604020202020204" pitchFamily="34" charset="0"/>
            </a:endParaRPr>
          </a:p>
          <a:p>
            <a:endParaRPr lang="pl-PL" dirty="0"/>
          </a:p>
        </p:txBody>
      </p:sp>
      <p:pic>
        <p:nvPicPr>
          <p:cNvPr id="2050" name="Picture 2" descr="https://scontent-frt3-1.xx.fbcdn.net/hphotos-prn2/v/t1.0-9/10433130_1530846277187229_5246183904576597541_n.jpg?oh=24d5627b6446f50f92251eecac25362d&amp;oe=56F4ACB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124028" y="2073870"/>
            <a:ext cx="3317751" cy="1861263"/>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83125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08303" y="116632"/>
            <a:ext cx="1724491" cy="1214804"/>
          </a:xfrm>
          <a:prstGeom prst="rect">
            <a:avLst/>
          </a:prstGeom>
        </p:spPr>
      </p:pic>
      <p:sp>
        <p:nvSpPr>
          <p:cNvPr id="2" name="Prostokąt 1"/>
          <p:cNvSpPr/>
          <p:nvPr/>
        </p:nvSpPr>
        <p:spPr>
          <a:xfrm>
            <a:off x="395536" y="1124744"/>
            <a:ext cx="8424936" cy="5112568"/>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ole tekstowe 2"/>
          <p:cNvSpPr txBox="1"/>
          <p:nvPr/>
        </p:nvSpPr>
        <p:spPr>
          <a:xfrm>
            <a:off x="539552" y="620688"/>
            <a:ext cx="4752528" cy="369332"/>
          </a:xfrm>
          <a:prstGeom prst="rect">
            <a:avLst/>
          </a:prstGeom>
          <a:noFill/>
        </p:spPr>
        <p:txBody>
          <a:bodyPr wrap="square" rtlCol="0">
            <a:spAutoFit/>
          </a:bodyPr>
          <a:lstStyle/>
          <a:p>
            <a:r>
              <a:rPr lang="en-GB" b="1" dirty="0" smtClean="0">
                <a:latin typeface="Arial Black" panose="020B0A04020102020204" pitchFamily="34" charset="0"/>
              </a:rPr>
              <a:t>Cyberbullying at schools</a:t>
            </a:r>
            <a:endParaRPr lang="pl-PL" dirty="0"/>
          </a:p>
        </p:txBody>
      </p:sp>
      <p:sp>
        <p:nvSpPr>
          <p:cNvPr id="9" name="pole tekstowe 8"/>
          <p:cNvSpPr txBox="1"/>
          <p:nvPr/>
        </p:nvSpPr>
        <p:spPr>
          <a:xfrm>
            <a:off x="539552" y="1484784"/>
            <a:ext cx="5040560" cy="369332"/>
          </a:xfrm>
          <a:prstGeom prst="rect">
            <a:avLst/>
          </a:prstGeom>
          <a:noFill/>
        </p:spPr>
        <p:txBody>
          <a:bodyPr wrap="square" rtlCol="0">
            <a:spAutoFit/>
          </a:bodyPr>
          <a:lstStyle/>
          <a:p>
            <a:r>
              <a:rPr lang="pl-PL" i="1" dirty="0" err="1" smtClean="0">
                <a:latin typeface="Arial Black" panose="020B0A04020102020204" pitchFamily="34" charset="0"/>
              </a:rPr>
              <a:t>Main</a:t>
            </a:r>
            <a:r>
              <a:rPr lang="pl-PL" i="1" dirty="0" smtClean="0">
                <a:latin typeface="Arial Black" panose="020B0A04020102020204" pitchFamily="34" charset="0"/>
              </a:rPr>
              <a:t> </a:t>
            </a:r>
            <a:r>
              <a:rPr lang="pl-PL" i="1" dirty="0" err="1" smtClean="0">
                <a:latin typeface="Arial Black" panose="020B0A04020102020204" pitchFamily="34" charset="0"/>
              </a:rPr>
              <a:t>activities</a:t>
            </a:r>
            <a:r>
              <a:rPr lang="pl-PL" i="1" dirty="0" smtClean="0">
                <a:latin typeface="Arial Black" panose="020B0A04020102020204" pitchFamily="34" charset="0"/>
              </a:rPr>
              <a:t> – </a:t>
            </a:r>
            <a:r>
              <a:rPr lang="pl-PL" i="1" dirty="0" err="1" smtClean="0">
                <a:latin typeface="Arial Black" panose="020B0A04020102020204" pitchFamily="34" charset="0"/>
              </a:rPr>
              <a:t>social</a:t>
            </a:r>
            <a:r>
              <a:rPr lang="pl-PL" i="1" dirty="0" smtClean="0">
                <a:latin typeface="Arial Black" panose="020B0A04020102020204" pitchFamily="34" charset="0"/>
              </a:rPr>
              <a:t> media</a:t>
            </a:r>
            <a:endParaRPr lang="en-US" i="1" dirty="0">
              <a:latin typeface="Arial Black" panose="020B0A04020102020204"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547664" y="1874882"/>
            <a:ext cx="5882233" cy="2577843"/>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pole tekstowe 3"/>
          <p:cNvSpPr txBox="1"/>
          <p:nvPr/>
        </p:nvSpPr>
        <p:spPr>
          <a:xfrm>
            <a:off x="539552" y="4459571"/>
            <a:ext cx="8064896" cy="1754326"/>
          </a:xfrm>
          <a:prstGeom prst="rect">
            <a:avLst/>
          </a:prstGeom>
          <a:noFill/>
        </p:spPr>
        <p:txBody>
          <a:bodyPr wrap="square" rtlCol="0">
            <a:spAutoFit/>
          </a:bodyPr>
          <a:lstStyle/>
          <a:p>
            <a:r>
              <a:rPr lang="pl-PL" b="1" dirty="0" smtClean="0">
                <a:latin typeface="Arial" panose="020B0604020202020204" pitchFamily="34" charset="0"/>
                <a:cs typeface="Arial" panose="020B0604020202020204" pitchFamily="34" charset="0"/>
              </a:rPr>
              <a:t>We </a:t>
            </a:r>
            <a:r>
              <a:rPr lang="en-US" b="1" dirty="0" smtClean="0">
                <a:latin typeface="Arial" panose="020B0604020202020204" pitchFamily="34" charset="0"/>
                <a:cs typeface="Arial" panose="020B0604020202020204" pitchFamily="34" charset="0"/>
              </a:rPr>
              <a:t>launched and </a:t>
            </a:r>
            <a:r>
              <a:rPr lang="pl-PL" b="1" dirty="0" smtClean="0">
                <a:latin typeface="Arial" panose="020B0604020202020204" pitchFamily="34" charset="0"/>
                <a:cs typeface="Arial" panose="020B0604020202020204" pitchFamily="34" charset="0"/>
              </a:rPr>
              <a:t>we </a:t>
            </a:r>
            <a:r>
              <a:rPr lang="en-US" b="1" dirty="0" smtClean="0">
                <a:latin typeface="Arial" panose="020B0604020202020204" pitchFamily="34" charset="0"/>
                <a:cs typeface="Arial" panose="020B0604020202020204" pitchFamily="34" charset="0"/>
              </a:rPr>
              <a:t>manage a Facebook Page (https://www.facebook.com/cyberprzemocwszkolach) - the page has </a:t>
            </a:r>
            <a:r>
              <a:rPr lang="pl-PL" b="1" dirty="0" err="1" smtClean="0">
                <a:latin typeface="Arial" panose="020B0604020202020204" pitchFamily="34" charset="0"/>
                <a:cs typeface="Arial" panose="020B0604020202020204" pitchFamily="34" charset="0"/>
              </a:rPr>
              <a:t>over</a:t>
            </a:r>
            <a:r>
              <a:rPr lang="pl-PL" b="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4</a:t>
            </a:r>
            <a:r>
              <a:rPr lang="pl-PL" b="1" dirty="0" smtClean="0">
                <a:latin typeface="Arial" panose="020B0604020202020204" pitchFamily="34" charset="0"/>
                <a:cs typeface="Arial" panose="020B0604020202020204" pitchFamily="34" charset="0"/>
              </a:rPr>
              <a:t>5</a:t>
            </a:r>
            <a:r>
              <a:rPr lang="en-US" b="1" dirty="0" smtClean="0">
                <a:latin typeface="Arial" panose="020B0604020202020204" pitchFamily="34" charset="0"/>
                <a:cs typeface="Arial" panose="020B0604020202020204" pitchFamily="34" charset="0"/>
              </a:rPr>
              <a:t>0 followers.  We want this page to be primarily educational, therefore we publish external multimedia materials as well as our own resources and infographics on cyberbullying. </a:t>
            </a:r>
            <a:r>
              <a:rPr lang="pl-PL" b="1" dirty="0" smtClean="0">
                <a:latin typeface="Arial" panose="020B0604020202020204" pitchFamily="34" charset="0"/>
                <a:cs typeface="Arial" panose="020B0604020202020204" pitchFamily="34" charset="0"/>
              </a:rPr>
              <a:t>W</a:t>
            </a:r>
            <a:r>
              <a:rPr lang="en-GB" b="1" dirty="0" smtClean="0">
                <a:latin typeface="Arial" panose="020B0604020202020204" pitchFamily="34" charset="0"/>
                <a:cs typeface="Arial" panose="020B0604020202020204" pitchFamily="34" charset="0"/>
              </a:rPr>
              <a:t>e </a:t>
            </a:r>
            <a:r>
              <a:rPr lang="en-GB" b="1" dirty="0">
                <a:latin typeface="Arial" panose="020B0604020202020204" pitchFamily="34" charset="0"/>
                <a:cs typeface="Arial" panose="020B0604020202020204" pitchFamily="34" charset="0"/>
              </a:rPr>
              <a:t>plan to reach 700 followers by the end of 2015</a:t>
            </a:r>
            <a:r>
              <a:rPr lang="pl-PL"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xmlns="" val="536173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08303" y="116632"/>
            <a:ext cx="1724491" cy="1214804"/>
          </a:xfrm>
          <a:prstGeom prst="rect">
            <a:avLst/>
          </a:prstGeom>
        </p:spPr>
      </p:pic>
      <p:sp>
        <p:nvSpPr>
          <p:cNvPr id="2" name="Prostokąt 1"/>
          <p:cNvSpPr/>
          <p:nvPr/>
        </p:nvSpPr>
        <p:spPr>
          <a:xfrm>
            <a:off x="359532" y="1126247"/>
            <a:ext cx="8424936" cy="5112568"/>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ole tekstowe 2"/>
          <p:cNvSpPr txBox="1"/>
          <p:nvPr/>
        </p:nvSpPr>
        <p:spPr>
          <a:xfrm>
            <a:off x="539552" y="620688"/>
            <a:ext cx="4752528" cy="369332"/>
          </a:xfrm>
          <a:prstGeom prst="rect">
            <a:avLst/>
          </a:prstGeom>
          <a:noFill/>
        </p:spPr>
        <p:txBody>
          <a:bodyPr wrap="square" rtlCol="0">
            <a:spAutoFit/>
          </a:bodyPr>
          <a:lstStyle/>
          <a:p>
            <a:r>
              <a:rPr lang="en-GB" b="1" dirty="0" smtClean="0">
                <a:latin typeface="Arial Black" panose="020B0A04020102020204" pitchFamily="34" charset="0"/>
              </a:rPr>
              <a:t>Cyberbullying at schools</a:t>
            </a:r>
            <a:endParaRPr lang="pl-PL" dirty="0"/>
          </a:p>
        </p:txBody>
      </p:sp>
      <p:sp>
        <p:nvSpPr>
          <p:cNvPr id="9" name="pole tekstowe 8"/>
          <p:cNvSpPr txBox="1"/>
          <p:nvPr/>
        </p:nvSpPr>
        <p:spPr>
          <a:xfrm>
            <a:off x="539552" y="1484784"/>
            <a:ext cx="5040560" cy="369332"/>
          </a:xfrm>
          <a:prstGeom prst="rect">
            <a:avLst/>
          </a:prstGeom>
          <a:noFill/>
        </p:spPr>
        <p:txBody>
          <a:bodyPr wrap="square" rtlCol="0">
            <a:spAutoFit/>
          </a:bodyPr>
          <a:lstStyle/>
          <a:p>
            <a:r>
              <a:rPr lang="pl-PL" i="1" dirty="0" err="1" smtClean="0">
                <a:latin typeface="Arial Black" panose="020B0A04020102020204" pitchFamily="34" charset="0"/>
              </a:rPr>
              <a:t>Main</a:t>
            </a:r>
            <a:r>
              <a:rPr lang="pl-PL" i="1" dirty="0" smtClean="0">
                <a:latin typeface="Arial Black" panose="020B0A04020102020204" pitchFamily="34" charset="0"/>
              </a:rPr>
              <a:t> </a:t>
            </a:r>
            <a:r>
              <a:rPr lang="pl-PL" i="1" dirty="0" err="1" smtClean="0">
                <a:latin typeface="Arial Black" panose="020B0A04020102020204" pitchFamily="34" charset="0"/>
              </a:rPr>
              <a:t>activities</a:t>
            </a:r>
            <a:r>
              <a:rPr lang="pl-PL" i="1" dirty="0" smtClean="0">
                <a:latin typeface="Arial Black" panose="020B0A04020102020204" pitchFamily="34" charset="0"/>
              </a:rPr>
              <a:t> – </a:t>
            </a:r>
            <a:r>
              <a:rPr lang="pl-PL" i="1" dirty="0" err="1" smtClean="0">
                <a:latin typeface="Arial Black" panose="020B0A04020102020204" pitchFamily="34" charset="0"/>
              </a:rPr>
              <a:t>publication</a:t>
            </a:r>
            <a:endParaRPr lang="en-US" i="1" dirty="0">
              <a:latin typeface="Arial Black" panose="020B0A04020102020204" pitchFamily="34" charset="0"/>
            </a:endParaRPr>
          </a:p>
        </p:txBody>
      </p:sp>
      <p:pic>
        <p:nvPicPr>
          <p:cNvPr id="6" name="Obraz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500910" y="2246954"/>
            <a:ext cx="2407345" cy="3435200"/>
          </a:xfrm>
          <a:prstGeom prst="rect">
            <a:avLst/>
          </a:prstGeom>
          <a:ln>
            <a:noFill/>
          </a:ln>
          <a:effectLst>
            <a:softEdge rad="112500"/>
          </a:effectLst>
        </p:spPr>
      </p:pic>
      <p:sp>
        <p:nvSpPr>
          <p:cNvPr id="7" name="pole tekstowe 6"/>
          <p:cNvSpPr txBox="1"/>
          <p:nvPr/>
        </p:nvSpPr>
        <p:spPr>
          <a:xfrm>
            <a:off x="755576" y="2265834"/>
            <a:ext cx="4032448" cy="3416320"/>
          </a:xfrm>
          <a:prstGeom prst="rect">
            <a:avLst/>
          </a:prstGeom>
          <a:noFill/>
        </p:spPr>
        <p:txBody>
          <a:bodyPr wrap="square" rtlCol="0">
            <a:spAutoFit/>
          </a:bodyPr>
          <a:lstStyle/>
          <a:p>
            <a:r>
              <a:rPr lang="pl-PL" b="1" dirty="0" smtClean="0">
                <a:latin typeface="Arial" panose="020B0604020202020204" pitchFamily="34" charset="0"/>
                <a:cs typeface="Arial" panose="020B0604020202020204" pitchFamily="34" charset="0"/>
              </a:rPr>
              <a:t>We </a:t>
            </a:r>
            <a:r>
              <a:rPr lang="en-GB" b="1" dirty="0" err="1" smtClean="0">
                <a:latin typeface="Arial" panose="020B0604020202020204" pitchFamily="34" charset="0"/>
                <a:cs typeface="Arial" panose="020B0604020202020204" pitchFamily="34" charset="0"/>
              </a:rPr>
              <a:t>prepar</a:t>
            </a:r>
            <a:r>
              <a:rPr lang="pl-PL" b="1" dirty="0" smtClean="0">
                <a:latin typeface="Arial" panose="020B0604020202020204" pitchFamily="34" charset="0"/>
                <a:cs typeface="Arial" panose="020B0604020202020204" pitchFamily="34" charset="0"/>
              </a:rPr>
              <a:t>e</a:t>
            </a:r>
            <a:r>
              <a:rPr lang="en-GB" b="1" dirty="0" smtClean="0">
                <a:latin typeface="Arial" panose="020B0604020202020204" pitchFamily="34" charset="0"/>
                <a:cs typeface="Arial" panose="020B0604020202020204" pitchFamily="34" charset="0"/>
              </a:rPr>
              <a:t> a </a:t>
            </a:r>
            <a:r>
              <a:rPr lang="en-GB" b="1" dirty="0">
                <a:latin typeface="Arial" panose="020B0604020202020204" pitchFamily="34" charset="0"/>
                <a:cs typeface="Arial" panose="020B0604020202020204" pitchFamily="34" charset="0"/>
              </a:rPr>
              <a:t>brochure with content corresponding to the training sessions for teachers. </a:t>
            </a:r>
            <a:endParaRPr lang="pl-PL" b="1" dirty="0" smtClean="0">
              <a:latin typeface="Arial" panose="020B0604020202020204" pitchFamily="34" charset="0"/>
              <a:cs typeface="Arial" panose="020B0604020202020204" pitchFamily="34" charset="0"/>
            </a:endParaRPr>
          </a:p>
          <a:p>
            <a:endParaRPr lang="pl-PL" b="1" dirty="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The </a:t>
            </a:r>
            <a:r>
              <a:rPr lang="en-GB" b="1" dirty="0">
                <a:latin typeface="Arial" panose="020B0604020202020204" pitchFamily="34" charset="0"/>
                <a:cs typeface="Arial" panose="020B0604020202020204" pitchFamily="34" charset="0"/>
              </a:rPr>
              <a:t>brochure was printed in </a:t>
            </a:r>
            <a:r>
              <a:rPr lang="pl-PL" b="1" dirty="0" smtClean="0">
                <a:latin typeface="Arial" panose="020B0604020202020204" pitchFamily="34" charset="0"/>
                <a:cs typeface="Arial" panose="020B0604020202020204" pitchFamily="34" charset="0"/>
              </a:rPr>
              <a:t>14</a:t>
            </a:r>
            <a:r>
              <a:rPr lang="en-GB" b="1" dirty="0" smtClean="0">
                <a:latin typeface="Arial" panose="020B0604020202020204" pitchFamily="34" charset="0"/>
                <a:cs typeface="Arial" panose="020B0604020202020204" pitchFamily="34" charset="0"/>
              </a:rPr>
              <a:t>00 </a:t>
            </a:r>
            <a:r>
              <a:rPr lang="en-GB" b="1" dirty="0">
                <a:latin typeface="Arial" panose="020B0604020202020204" pitchFamily="34" charset="0"/>
                <a:cs typeface="Arial" panose="020B0604020202020204" pitchFamily="34" charset="0"/>
              </a:rPr>
              <a:t>copies and sent free of charge to participating schools and to teachers who applied for one on Facebook.  </a:t>
            </a:r>
            <a:endParaRPr lang="pl-PL" b="1" dirty="0" smtClean="0">
              <a:latin typeface="Arial" panose="020B0604020202020204" pitchFamily="34" charset="0"/>
              <a:cs typeface="Arial" panose="020B0604020202020204" pitchFamily="34" charset="0"/>
            </a:endParaRPr>
          </a:p>
          <a:p>
            <a:endParaRPr lang="pl-PL" b="1" dirty="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The </a:t>
            </a:r>
            <a:r>
              <a:rPr lang="en-GB" b="1" dirty="0">
                <a:latin typeface="Arial" panose="020B0604020202020204" pitchFamily="34" charset="0"/>
                <a:cs typeface="Arial" panose="020B0604020202020204" pitchFamily="34" charset="0"/>
              </a:rPr>
              <a:t>publication is also available </a:t>
            </a:r>
            <a:r>
              <a:rPr lang="pl-PL" b="1" dirty="0" smtClean="0">
                <a:latin typeface="Arial" panose="020B0604020202020204" pitchFamily="34" charset="0"/>
                <a:cs typeface="Arial" panose="020B0604020202020204" pitchFamily="34" charset="0"/>
              </a:rPr>
              <a:t/>
            </a:r>
            <a:br>
              <a:rPr lang="pl-PL" b="1" dirty="0" smtClean="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as </a:t>
            </a:r>
            <a:r>
              <a:rPr lang="en-GB" b="1" dirty="0">
                <a:latin typeface="Arial" panose="020B0604020202020204" pitchFamily="34" charset="0"/>
                <a:cs typeface="Arial" panose="020B0604020202020204" pitchFamily="34" charset="0"/>
              </a:rPr>
              <a:t>a .pdf file on our </a:t>
            </a:r>
            <a:r>
              <a:rPr lang="en-GB" b="1" dirty="0" smtClean="0">
                <a:latin typeface="Arial" panose="020B0604020202020204" pitchFamily="34" charset="0"/>
                <a:cs typeface="Arial" panose="020B0604020202020204" pitchFamily="34" charset="0"/>
              </a:rPr>
              <a:t>website</a:t>
            </a:r>
            <a:r>
              <a:rPr lang="pl-PL" b="1"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xmlns="" val="1583484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08303" y="116632"/>
            <a:ext cx="1724491" cy="1214804"/>
          </a:xfrm>
          <a:prstGeom prst="rect">
            <a:avLst/>
          </a:prstGeom>
        </p:spPr>
      </p:pic>
      <p:sp>
        <p:nvSpPr>
          <p:cNvPr id="2" name="Prostokąt 1"/>
          <p:cNvSpPr/>
          <p:nvPr/>
        </p:nvSpPr>
        <p:spPr>
          <a:xfrm>
            <a:off x="359532" y="1126247"/>
            <a:ext cx="8424936" cy="5112568"/>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ole tekstowe 2"/>
          <p:cNvSpPr txBox="1"/>
          <p:nvPr/>
        </p:nvSpPr>
        <p:spPr>
          <a:xfrm>
            <a:off x="539552" y="620688"/>
            <a:ext cx="4752528" cy="369332"/>
          </a:xfrm>
          <a:prstGeom prst="rect">
            <a:avLst/>
          </a:prstGeom>
          <a:noFill/>
        </p:spPr>
        <p:txBody>
          <a:bodyPr wrap="square" rtlCol="0">
            <a:spAutoFit/>
          </a:bodyPr>
          <a:lstStyle/>
          <a:p>
            <a:r>
              <a:rPr lang="en-GB" b="1" dirty="0" smtClean="0">
                <a:latin typeface="Arial Black" panose="020B0A04020102020204" pitchFamily="34" charset="0"/>
              </a:rPr>
              <a:t>Cyberbullying at schools</a:t>
            </a:r>
            <a:endParaRPr lang="pl-PL" dirty="0"/>
          </a:p>
        </p:txBody>
      </p:sp>
      <p:sp>
        <p:nvSpPr>
          <p:cNvPr id="9" name="pole tekstowe 8"/>
          <p:cNvSpPr txBox="1"/>
          <p:nvPr/>
        </p:nvSpPr>
        <p:spPr>
          <a:xfrm>
            <a:off x="539552" y="1484784"/>
            <a:ext cx="7416824" cy="369332"/>
          </a:xfrm>
          <a:prstGeom prst="rect">
            <a:avLst/>
          </a:prstGeom>
          <a:noFill/>
        </p:spPr>
        <p:txBody>
          <a:bodyPr wrap="square" rtlCol="0">
            <a:spAutoFit/>
          </a:bodyPr>
          <a:lstStyle/>
          <a:p>
            <a:r>
              <a:rPr lang="en-US" i="1" dirty="0" smtClean="0">
                <a:latin typeface="Arial Black" panose="020B0A04020102020204" pitchFamily="34" charset="0"/>
              </a:rPr>
              <a:t>Has there been an outcome or impact evaluation?</a:t>
            </a:r>
            <a:endParaRPr lang="en-US" i="1" dirty="0">
              <a:latin typeface="Arial Black" panose="020B0A04020102020204" pitchFamily="34" charset="0"/>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499992" y="2019700"/>
            <a:ext cx="4104456" cy="3209500"/>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pole tekstowe 3"/>
          <p:cNvSpPr txBox="1"/>
          <p:nvPr/>
        </p:nvSpPr>
        <p:spPr>
          <a:xfrm>
            <a:off x="539552" y="2040518"/>
            <a:ext cx="8064896" cy="3908762"/>
          </a:xfrm>
          <a:prstGeom prst="rect">
            <a:avLst/>
          </a:prstGeom>
          <a:noFill/>
        </p:spPr>
        <p:txBody>
          <a:bodyPr wrap="square" rtlCol="0">
            <a:spAutoFit/>
          </a:bodyPr>
          <a:lstStyle/>
          <a:p>
            <a:pPr>
              <a:spcAft>
                <a:spcPts val="1200"/>
              </a:spcAft>
            </a:pPr>
            <a:r>
              <a:rPr lang="pl-PL" b="1" dirty="0">
                <a:latin typeface="Arial" panose="020B0604020202020204" pitchFamily="34" charset="0"/>
                <a:cs typeface="Arial" panose="020B0604020202020204" pitchFamily="34" charset="0"/>
              </a:rPr>
              <a:t>D</a:t>
            </a:r>
            <a:r>
              <a:rPr lang="en-GB" b="1" dirty="0">
                <a:latin typeface="Arial" panose="020B0604020202020204" pitchFamily="34" charset="0"/>
                <a:cs typeface="Arial" panose="020B0604020202020204" pitchFamily="34" charset="0"/>
              </a:rPr>
              <a:t>one by an external consulting firm</a:t>
            </a:r>
            <a:r>
              <a:rPr lang="pl-PL" b="1"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19 research questions, e.g.:</a:t>
            </a:r>
          </a:p>
          <a:p>
            <a:pPr marL="285750" indent="-285750">
              <a:buFont typeface="Wingdings" panose="05000000000000000000" pitchFamily="2" charset="2"/>
              <a:buChar char="§"/>
            </a:pPr>
            <a:r>
              <a:rPr lang="pl-PL" b="1" dirty="0">
                <a:latin typeface="Arial" panose="020B0604020202020204" pitchFamily="34" charset="0"/>
                <a:cs typeface="Arial" panose="020B0604020202020204" pitchFamily="34" charset="0"/>
              </a:rPr>
              <a:t>d</a:t>
            </a:r>
            <a:r>
              <a:rPr lang="en-US" b="1" dirty="0">
                <a:latin typeface="Arial" panose="020B0604020202020204" pitchFamily="34" charset="0"/>
                <a:cs typeface="Arial" panose="020B0604020202020204" pitchFamily="34" charset="0"/>
              </a:rPr>
              <a:t>id the training contribute to the professional development of its participants? </a:t>
            </a:r>
          </a:p>
          <a:p>
            <a:pPr marL="285750" indent="-285750">
              <a:buFont typeface="Wingdings" panose="05000000000000000000" pitchFamily="2" charset="2"/>
              <a:buChar char="§"/>
            </a:pPr>
            <a:r>
              <a:rPr lang="pl-PL" b="1" dirty="0" smtClean="0">
                <a:latin typeface="Arial" panose="020B0604020202020204" pitchFamily="34" charset="0"/>
                <a:cs typeface="Arial" panose="020B0604020202020204" pitchFamily="34" charset="0"/>
              </a:rPr>
              <a:t>d</a:t>
            </a:r>
            <a:r>
              <a:rPr lang="en-US" b="1" dirty="0" err="1">
                <a:latin typeface="Arial" panose="020B0604020202020204" pitchFamily="34" charset="0"/>
                <a:cs typeface="Arial" panose="020B0604020202020204" pitchFamily="34" charset="0"/>
              </a:rPr>
              <a:t>oes</a:t>
            </a:r>
            <a:r>
              <a:rPr lang="en-US" b="1" dirty="0">
                <a:latin typeface="Arial" panose="020B0604020202020204" pitchFamily="34" charset="0"/>
                <a:cs typeface="Arial" panose="020B0604020202020204" pitchFamily="34" charset="0"/>
              </a:rPr>
              <a:t> the participant know how to respond to cyberbullying and will she/he be able to react if needed?</a:t>
            </a:r>
            <a:endParaRPr lang="pl-PL" b="1" dirty="0">
              <a:latin typeface="Arial" panose="020B0604020202020204" pitchFamily="34" charset="0"/>
              <a:cs typeface="Arial" panose="020B0604020202020204" pitchFamily="34" charset="0"/>
            </a:endParaRPr>
          </a:p>
          <a:p>
            <a:pPr>
              <a:spcBef>
                <a:spcPts val="1200"/>
              </a:spcBef>
            </a:pPr>
            <a:r>
              <a:rPr lang="pl-PL" b="1" dirty="0">
                <a:latin typeface="Arial" panose="020B0604020202020204" pitchFamily="34" charset="0"/>
                <a:cs typeface="Arial" panose="020B0604020202020204" pitchFamily="34" charset="0"/>
              </a:rPr>
              <a:t>B</a:t>
            </a:r>
            <a:r>
              <a:rPr lang="en-US" b="1" dirty="0" err="1">
                <a:latin typeface="Arial" panose="020B0604020202020204" pitchFamily="34" charset="0"/>
                <a:cs typeface="Arial" panose="020B0604020202020204" pitchFamily="34" charset="0"/>
              </a:rPr>
              <a:t>ased</a:t>
            </a:r>
            <a:r>
              <a:rPr lang="en-US" b="1" dirty="0">
                <a:latin typeface="Arial" panose="020B0604020202020204" pitchFamily="34" charset="0"/>
                <a:cs typeface="Arial" panose="020B0604020202020204" pitchFamily="34" charset="0"/>
              </a:rPr>
              <a:t> on surveys</a:t>
            </a:r>
            <a:r>
              <a:rPr lang="pl-PL" b="1" dirty="0">
                <a:latin typeface="Arial" panose="020B0604020202020204" pitchFamily="34" charset="0"/>
                <a:cs typeface="Arial" panose="020B0604020202020204" pitchFamily="34" charset="0"/>
              </a:rPr>
              <a:t> and </a:t>
            </a:r>
            <a:r>
              <a:rPr lang="pl-PL" b="1" dirty="0" err="1">
                <a:latin typeface="Arial" panose="020B0604020202020204" pitchFamily="34" charset="0"/>
                <a:cs typeface="Arial" panose="020B0604020202020204" pitchFamily="34" charset="0"/>
              </a:rPr>
              <a:t>phone</a:t>
            </a:r>
            <a:r>
              <a:rPr lang="pl-PL" b="1" dirty="0">
                <a:latin typeface="Arial" panose="020B0604020202020204" pitchFamily="34" charset="0"/>
                <a:cs typeface="Arial" panose="020B0604020202020204" pitchFamily="34" charset="0"/>
              </a:rPr>
              <a:t> </a:t>
            </a:r>
            <a:r>
              <a:rPr lang="pl-PL" b="1" dirty="0" err="1">
                <a:latin typeface="Arial" panose="020B0604020202020204" pitchFamily="34" charset="0"/>
                <a:cs typeface="Arial" panose="020B0604020202020204" pitchFamily="34" charset="0"/>
              </a:rPr>
              <a:t>interviews</a:t>
            </a:r>
            <a:r>
              <a:rPr lang="pl-PL" b="1" dirty="0">
                <a:latin typeface="Arial" panose="020B0604020202020204" pitchFamily="34" charset="0"/>
                <a:cs typeface="Arial" panose="020B0604020202020204" pitchFamily="34" charset="0"/>
              </a:rPr>
              <a:t> with </a:t>
            </a:r>
            <a:r>
              <a:rPr lang="pl-PL" b="1" dirty="0" err="1">
                <a:latin typeface="Arial" panose="020B0604020202020204" pitchFamily="34" charset="0"/>
                <a:cs typeface="Arial" panose="020B0604020202020204" pitchFamily="34" charset="0"/>
              </a:rPr>
              <a:t>stakeholders</a:t>
            </a:r>
            <a:r>
              <a:rPr lang="pl-PL" b="1" dirty="0">
                <a:latin typeface="Arial" panose="020B0604020202020204" pitchFamily="34" charset="0"/>
                <a:cs typeface="Arial" panose="020B0604020202020204" pitchFamily="34" charset="0"/>
              </a:rPr>
              <a:t>.</a:t>
            </a:r>
          </a:p>
          <a:p>
            <a:pPr>
              <a:spcBef>
                <a:spcPts val="1200"/>
              </a:spcBef>
            </a:pPr>
            <a:r>
              <a:rPr lang="en-US" b="1" dirty="0">
                <a:latin typeface="Arial" panose="020B0604020202020204" pitchFamily="34" charset="0"/>
                <a:cs typeface="Arial" panose="020B0604020202020204" pitchFamily="34" charset="0"/>
              </a:rPr>
              <a:t>The methodology of the </a:t>
            </a:r>
            <a:r>
              <a:rPr lang="pl-PL" b="1" dirty="0" err="1">
                <a:latin typeface="Arial" panose="020B0604020202020204" pitchFamily="34" charset="0"/>
                <a:cs typeface="Arial" panose="020B0604020202020204" pitchFamily="34" charset="0"/>
              </a:rPr>
              <a:t>evaluation</a:t>
            </a:r>
            <a:r>
              <a:rPr lang="en-US" b="1" dirty="0">
                <a:latin typeface="Arial" panose="020B0604020202020204" pitchFamily="34" charset="0"/>
                <a:cs typeface="Arial" panose="020B0604020202020204" pitchFamily="34" charset="0"/>
              </a:rPr>
              <a:t> relied on a 6-point Likert-type scale</a:t>
            </a:r>
            <a:r>
              <a:rPr lang="pl-PL" b="1" dirty="0">
                <a:latin typeface="Arial" panose="020B0604020202020204" pitchFamily="34" charset="0"/>
                <a:cs typeface="Arial" panose="020B0604020202020204" pitchFamily="34" charset="0"/>
              </a:rPr>
              <a:t>.</a:t>
            </a:r>
          </a:p>
          <a:p>
            <a:pPr>
              <a:spcBef>
                <a:spcPts val="1200"/>
              </a:spcBef>
            </a:pPr>
            <a:r>
              <a:rPr lang="en-US" b="1" dirty="0">
                <a:latin typeface="Arial" panose="020B0604020202020204" pitchFamily="34" charset="0"/>
                <a:cs typeface="Arial" panose="020B0604020202020204" pitchFamily="34" charset="0"/>
              </a:rPr>
              <a:t>The average value of satisfaction to consider the project’s results achieved is “4”.  </a:t>
            </a:r>
            <a:endParaRPr lang="pl-PL" b="1" dirty="0">
              <a:latin typeface="Arial" panose="020B0604020202020204" pitchFamily="34" charset="0"/>
              <a:cs typeface="Arial" panose="020B0604020202020204" pitchFamily="34" charset="0"/>
            </a:endParaRPr>
          </a:p>
          <a:p>
            <a:pPr>
              <a:spcBef>
                <a:spcPts val="1200"/>
              </a:spcBef>
            </a:pPr>
            <a:r>
              <a:rPr lang="en-US" b="1" dirty="0">
                <a:solidFill>
                  <a:srgbClr val="FF0000"/>
                </a:solidFill>
                <a:latin typeface="Arial" panose="020B0604020202020204" pitchFamily="34" charset="0"/>
                <a:cs typeface="Arial" panose="020B0604020202020204" pitchFamily="34" charset="0"/>
              </a:rPr>
              <a:t>The score for particular areas ranged between </a:t>
            </a:r>
            <a:r>
              <a:rPr lang="pl-PL" b="1" dirty="0" smtClean="0">
                <a:solidFill>
                  <a:srgbClr val="FF0000"/>
                </a:solidFill>
                <a:latin typeface="Arial" panose="020B0604020202020204" pitchFamily="34" charset="0"/>
                <a:cs typeface="Arial" panose="020B0604020202020204" pitchFamily="34" charset="0"/>
              </a:rPr>
              <a:t>„</a:t>
            </a:r>
            <a:r>
              <a:rPr lang="en-US" b="1" dirty="0" smtClean="0">
                <a:solidFill>
                  <a:srgbClr val="FF0000"/>
                </a:solidFill>
                <a:latin typeface="Arial" panose="020B0604020202020204" pitchFamily="34" charset="0"/>
                <a:cs typeface="Arial" panose="020B0604020202020204" pitchFamily="34" charset="0"/>
              </a:rPr>
              <a:t>4.85</a:t>
            </a:r>
            <a:r>
              <a:rPr lang="pl-PL" b="1" dirty="0" smtClean="0">
                <a:solidFill>
                  <a:srgbClr val="FF0000"/>
                </a:solidFill>
                <a:latin typeface="Arial" panose="020B0604020202020204" pitchFamily="34" charset="0"/>
                <a:cs typeface="Arial" panose="020B0604020202020204" pitchFamily="34" charset="0"/>
              </a:rPr>
              <a:t>”</a:t>
            </a:r>
            <a:r>
              <a:rPr lang="en-US" b="1" dirty="0" smtClean="0">
                <a:solidFill>
                  <a:srgbClr val="FF0000"/>
                </a:solidFill>
                <a:latin typeface="Arial" panose="020B0604020202020204" pitchFamily="34" charset="0"/>
                <a:cs typeface="Arial" panose="020B0604020202020204" pitchFamily="34" charset="0"/>
              </a:rPr>
              <a:t> </a:t>
            </a:r>
            <a:r>
              <a:rPr lang="en-US" b="1" dirty="0">
                <a:solidFill>
                  <a:srgbClr val="FF0000"/>
                </a:solidFill>
                <a:latin typeface="Arial" panose="020B0604020202020204" pitchFamily="34" charset="0"/>
                <a:cs typeface="Arial" panose="020B0604020202020204" pitchFamily="34" charset="0"/>
              </a:rPr>
              <a:t>and </a:t>
            </a:r>
            <a:r>
              <a:rPr lang="pl-PL" b="1" dirty="0" smtClean="0">
                <a:solidFill>
                  <a:srgbClr val="FF0000"/>
                </a:solidFill>
                <a:latin typeface="Arial" panose="020B0604020202020204" pitchFamily="34" charset="0"/>
                <a:cs typeface="Arial" panose="020B0604020202020204" pitchFamily="34" charset="0"/>
              </a:rPr>
              <a:t>„</a:t>
            </a:r>
            <a:r>
              <a:rPr lang="en-US" b="1" dirty="0" smtClean="0">
                <a:solidFill>
                  <a:srgbClr val="FF0000"/>
                </a:solidFill>
                <a:latin typeface="Arial" panose="020B0604020202020204" pitchFamily="34" charset="0"/>
                <a:cs typeface="Arial" panose="020B0604020202020204" pitchFamily="34" charset="0"/>
              </a:rPr>
              <a:t>5.44</a:t>
            </a:r>
            <a:r>
              <a:rPr lang="pl-PL" b="1" dirty="0" smtClean="0">
                <a:solidFill>
                  <a:srgbClr val="FF0000"/>
                </a:solidFill>
                <a:latin typeface="Arial" panose="020B0604020202020204" pitchFamily="34" charset="0"/>
                <a:cs typeface="Arial" panose="020B0604020202020204" pitchFamily="34" charset="0"/>
              </a:rPr>
              <a:t>”</a:t>
            </a:r>
            <a:r>
              <a:rPr lang="en-US" b="1" dirty="0" smtClean="0">
                <a:solidFill>
                  <a:srgbClr val="FF0000"/>
                </a:solidFill>
                <a:latin typeface="Arial" panose="020B0604020202020204" pitchFamily="34" charset="0"/>
                <a:cs typeface="Arial" panose="020B0604020202020204" pitchFamily="34" charset="0"/>
              </a:rPr>
              <a:t>.</a:t>
            </a:r>
            <a:r>
              <a:rPr lang="en-US" b="1" dirty="0" smtClean="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33870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08303" y="116632"/>
            <a:ext cx="1724491" cy="1214804"/>
          </a:xfrm>
          <a:prstGeom prst="rect">
            <a:avLst/>
          </a:prstGeom>
        </p:spPr>
      </p:pic>
      <p:sp>
        <p:nvSpPr>
          <p:cNvPr id="2" name="Prostokąt 1"/>
          <p:cNvSpPr/>
          <p:nvPr/>
        </p:nvSpPr>
        <p:spPr>
          <a:xfrm>
            <a:off x="359532" y="1126247"/>
            <a:ext cx="8424936" cy="5112568"/>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ole tekstowe 2"/>
          <p:cNvSpPr txBox="1"/>
          <p:nvPr/>
        </p:nvSpPr>
        <p:spPr>
          <a:xfrm>
            <a:off x="539552" y="620688"/>
            <a:ext cx="4752528" cy="369332"/>
          </a:xfrm>
          <a:prstGeom prst="rect">
            <a:avLst/>
          </a:prstGeom>
          <a:noFill/>
        </p:spPr>
        <p:txBody>
          <a:bodyPr wrap="square" rtlCol="0">
            <a:spAutoFit/>
          </a:bodyPr>
          <a:lstStyle/>
          <a:p>
            <a:r>
              <a:rPr lang="en-GB" b="1" dirty="0" smtClean="0">
                <a:latin typeface="Arial Black" panose="020B0A04020102020204" pitchFamily="34" charset="0"/>
              </a:rPr>
              <a:t>Cyberbullying at schools</a:t>
            </a:r>
            <a:endParaRPr lang="pl-PL" dirty="0"/>
          </a:p>
        </p:txBody>
      </p:sp>
      <p:sp>
        <p:nvSpPr>
          <p:cNvPr id="9" name="pole tekstowe 8"/>
          <p:cNvSpPr txBox="1"/>
          <p:nvPr/>
        </p:nvSpPr>
        <p:spPr>
          <a:xfrm>
            <a:off x="539552" y="1484784"/>
            <a:ext cx="7416824" cy="369332"/>
          </a:xfrm>
          <a:prstGeom prst="rect">
            <a:avLst/>
          </a:prstGeom>
          <a:noFill/>
        </p:spPr>
        <p:txBody>
          <a:bodyPr wrap="square" rtlCol="0">
            <a:spAutoFit/>
          </a:bodyPr>
          <a:lstStyle/>
          <a:p>
            <a:r>
              <a:rPr lang="pl-PL" i="1" dirty="0" err="1" smtClean="0">
                <a:latin typeface="Arial Black" panose="020B0A04020102020204" pitchFamily="34" charset="0"/>
              </a:rPr>
              <a:t>Why</a:t>
            </a:r>
            <a:r>
              <a:rPr lang="pl-PL" i="1" dirty="0" smtClean="0">
                <a:latin typeface="Arial Black" panose="020B0A04020102020204" pitchFamily="34" charset="0"/>
              </a:rPr>
              <a:t> </a:t>
            </a:r>
            <a:r>
              <a:rPr lang="pl-PL" i="1" dirty="0" err="1" smtClean="0">
                <a:latin typeface="Arial Black" panose="020B0A04020102020204" pitchFamily="34" charset="0"/>
              </a:rPr>
              <a:t>is</a:t>
            </a:r>
            <a:r>
              <a:rPr lang="pl-PL" i="1" dirty="0" smtClean="0">
                <a:latin typeface="Arial Black" panose="020B0A04020102020204" pitchFamily="34" charset="0"/>
              </a:rPr>
              <a:t> </a:t>
            </a:r>
            <a:r>
              <a:rPr lang="pl-PL" i="1" dirty="0" err="1" smtClean="0">
                <a:latin typeface="Arial Black" panose="020B0A04020102020204" pitchFamily="34" charset="0"/>
              </a:rPr>
              <a:t>it</a:t>
            </a:r>
            <a:r>
              <a:rPr lang="pl-PL" i="1" dirty="0" smtClean="0">
                <a:latin typeface="Arial Black" panose="020B0A04020102020204" pitchFamily="34" charset="0"/>
              </a:rPr>
              <a:t> </a:t>
            </a:r>
            <a:r>
              <a:rPr lang="pl-PL" i="1" dirty="0" err="1" smtClean="0">
                <a:latin typeface="Arial Black" panose="020B0A04020102020204" pitchFamily="34" charset="0"/>
              </a:rPr>
              <a:t>important</a:t>
            </a:r>
            <a:r>
              <a:rPr lang="pl-PL" i="1" dirty="0" smtClean="0">
                <a:latin typeface="Arial Black" panose="020B0A04020102020204" pitchFamily="34" charset="0"/>
              </a:rPr>
              <a:t> to the </a:t>
            </a:r>
            <a:r>
              <a:rPr lang="pl-PL" i="1" dirty="0" err="1" smtClean="0">
                <a:latin typeface="Arial Black" panose="020B0A04020102020204" pitchFamily="34" charset="0"/>
              </a:rPr>
              <a:t>other</a:t>
            </a:r>
            <a:r>
              <a:rPr lang="pl-PL" i="1" dirty="0" smtClean="0">
                <a:latin typeface="Arial Black" panose="020B0A04020102020204" pitchFamily="34" charset="0"/>
              </a:rPr>
              <a:t> EU </a:t>
            </a:r>
            <a:r>
              <a:rPr lang="pl-PL" i="1" dirty="0" err="1" smtClean="0">
                <a:latin typeface="Arial Black" panose="020B0A04020102020204" pitchFamily="34" charset="0"/>
              </a:rPr>
              <a:t>countries</a:t>
            </a:r>
            <a:r>
              <a:rPr lang="pl-PL" i="1" dirty="0" smtClean="0">
                <a:latin typeface="Arial Black" panose="020B0A04020102020204" pitchFamily="34" charset="0"/>
              </a:rPr>
              <a:t>?</a:t>
            </a:r>
            <a:endParaRPr lang="en-US" i="1" dirty="0">
              <a:latin typeface="Arial Black" panose="020B0A04020102020204" pitchFamily="34" charset="0"/>
            </a:endParaRPr>
          </a:p>
        </p:txBody>
      </p:sp>
      <p:sp>
        <p:nvSpPr>
          <p:cNvPr id="6" name="pole tekstowe 5"/>
          <p:cNvSpPr txBox="1"/>
          <p:nvPr/>
        </p:nvSpPr>
        <p:spPr>
          <a:xfrm>
            <a:off x="4812431" y="1956896"/>
            <a:ext cx="3864025" cy="3416320"/>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The Internet has no boundaries, just like social media and the problem of cyberbullying or hate speech. These communication tools are virtually the same in all </a:t>
            </a:r>
            <a:r>
              <a:rPr lang="en-GB" b="1" dirty="0" smtClean="0">
                <a:latin typeface="Arial" panose="020B0604020202020204" pitchFamily="34" charset="0"/>
                <a:cs typeface="Arial" panose="020B0604020202020204" pitchFamily="34" charset="0"/>
              </a:rPr>
              <a:t>Member </a:t>
            </a:r>
            <a:r>
              <a:rPr lang="en-GB" b="1" dirty="0">
                <a:latin typeface="Arial" panose="020B0604020202020204" pitchFamily="34" charset="0"/>
                <a:cs typeface="Arial" panose="020B0604020202020204" pitchFamily="34" charset="0"/>
              </a:rPr>
              <a:t>States, as well as mental state of 13, 14 or 15-year-olds. </a:t>
            </a:r>
            <a:endParaRPr lang="pl-PL" b="1" dirty="0">
              <a:latin typeface="Arial" panose="020B0604020202020204" pitchFamily="34" charset="0"/>
              <a:cs typeface="Arial" panose="020B0604020202020204" pitchFamily="34" charset="0"/>
            </a:endParaRPr>
          </a:p>
          <a:p>
            <a:endParaRPr lang="pl-PL" sz="1000" b="1" dirty="0" smtClean="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The </a:t>
            </a:r>
            <a:r>
              <a:rPr lang="en-GB" b="1" dirty="0">
                <a:latin typeface="Arial" panose="020B0604020202020204" pitchFamily="34" charset="0"/>
                <a:cs typeface="Arial" panose="020B0604020202020204" pitchFamily="34" charset="0"/>
              </a:rPr>
              <a:t>xenophobic dimension of cyberbullying is very important aspect in the pan-European context. </a:t>
            </a:r>
            <a:endParaRPr lang="pl-PL" b="1" dirty="0">
              <a:latin typeface="Arial" panose="020B0604020202020204" pitchFamily="34" charset="0"/>
              <a:cs typeface="Arial" panose="020B0604020202020204" pitchFamily="34" charset="0"/>
            </a:endParaRPr>
          </a:p>
        </p:txBody>
      </p:sp>
      <p:pic>
        <p:nvPicPr>
          <p:cNvPr id="4098" name="Picture 2" descr="http://www.zanews.co.za/wp-content/uploads/2013/02/Hate-Speech-Gado.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63960" y="1844824"/>
            <a:ext cx="4248472" cy="3285928"/>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7" name="pole tekstowe 6"/>
          <p:cNvSpPr txBox="1"/>
          <p:nvPr/>
        </p:nvSpPr>
        <p:spPr>
          <a:xfrm>
            <a:off x="611560" y="5157192"/>
            <a:ext cx="7848872" cy="923330"/>
          </a:xfrm>
          <a:prstGeom prst="rect">
            <a:avLst/>
          </a:prstGeom>
          <a:noFill/>
        </p:spPr>
        <p:txBody>
          <a:bodyPr wrap="square" rtlCol="0">
            <a:spAutoFit/>
          </a:bodyPr>
          <a:lstStyle/>
          <a:p>
            <a:r>
              <a:rPr lang="en-GB" b="1" dirty="0" smtClean="0">
                <a:solidFill>
                  <a:srgbClr val="FF0000"/>
                </a:solidFill>
                <a:latin typeface="Arial" panose="020B0604020202020204" pitchFamily="34" charset="0"/>
                <a:cs typeface="Arial" panose="020B0604020202020204" pitchFamily="34" charset="0"/>
              </a:rPr>
              <a:t>Condoning cyberbullying of teenagers means we have to accept that in 10 year it will result in escalation of hatred against immigrants, people of different ethnic origin, religion, or sexual preferences.</a:t>
            </a:r>
            <a:endParaRPr lang="pl-PL" dirty="0"/>
          </a:p>
        </p:txBody>
      </p:sp>
    </p:spTree>
    <p:extLst>
      <p:ext uri="{BB962C8B-B14F-4D97-AF65-F5344CB8AC3E}">
        <p14:creationId xmlns:p14="http://schemas.microsoft.com/office/powerpoint/2010/main" xmlns="" val="1011495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08303" y="116632"/>
            <a:ext cx="1724491" cy="1214804"/>
          </a:xfrm>
          <a:prstGeom prst="rect">
            <a:avLst/>
          </a:prstGeom>
        </p:spPr>
      </p:pic>
      <p:sp>
        <p:nvSpPr>
          <p:cNvPr id="2" name="Prostokąt 1"/>
          <p:cNvSpPr/>
          <p:nvPr/>
        </p:nvSpPr>
        <p:spPr>
          <a:xfrm>
            <a:off x="359532" y="1126247"/>
            <a:ext cx="8424936" cy="5112568"/>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ole tekstowe 2"/>
          <p:cNvSpPr txBox="1"/>
          <p:nvPr/>
        </p:nvSpPr>
        <p:spPr>
          <a:xfrm>
            <a:off x="539552" y="620688"/>
            <a:ext cx="4752528" cy="369332"/>
          </a:xfrm>
          <a:prstGeom prst="rect">
            <a:avLst/>
          </a:prstGeom>
          <a:noFill/>
        </p:spPr>
        <p:txBody>
          <a:bodyPr wrap="square" rtlCol="0">
            <a:spAutoFit/>
          </a:bodyPr>
          <a:lstStyle/>
          <a:p>
            <a:r>
              <a:rPr lang="en-GB" b="1" dirty="0" smtClean="0">
                <a:latin typeface="Arial Black" panose="020B0A04020102020204" pitchFamily="34" charset="0"/>
              </a:rPr>
              <a:t>Cyberbullying at schools</a:t>
            </a:r>
            <a:endParaRPr lang="pl-PL" dirty="0"/>
          </a:p>
        </p:txBody>
      </p:sp>
      <p:sp>
        <p:nvSpPr>
          <p:cNvPr id="9" name="pole tekstowe 8"/>
          <p:cNvSpPr txBox="1"/>
          <p:nvPr/>
        </p:nvSpPr>
        <p:spPr>
          <a:xfrm>
            <a:off x="539552" y="1484784"/>
            <a:ext cx="7416824" cy="369332"/>
          </a:xfrm>
          <a:prstGeom prst="rect">
            <a:avLst/>
          </a:prstGeom>
          <a:noFill/>
        </p:spPr>
        <p:txBody>
          <a:bodyPr wrap="square" rtlCol="0">
            <a:spAutoFit/>
          </a:bodyPr>
          <a:lstStyle/>
          <a:p>
            <a:r>
              <a:rPr lang="pl-PL" i="1" dirty="0" err="1" smtClean="0">
                <a:latin typeface="Arial Black" panose="020B0A04020102020204" pitchFamily="34" charset="0"/>
              </a:rPr>
              <a:t>If</a:t>
            </a:r>
            <a:r>
              <a:rPr lang="pl-PL" i="1" dirty="0" smtClean="0">
                <a:latin typeface="Arial Black" panose="020B0A04020102020204" pitchFamily="34" charset="0"/>
              </a:rPr>
              <a:t> </a:t>
            </a:r>
            <a:r>
              <a:rPr lang="pl-PL" i="1" dirty="0" err="1" smtClean="0">
                <a:latin typeface="Arial Black" panose="020B0A04020102020204" pitchFamily="34" charset="0"/>
              </a:rPr>
              <a:t>you</a:t>
            </a:r>
            <a:r>
              <a:rPr lang="pl-PL" i="1" dirty="0" smtClean="0">
                <a:latin typeface="Arial Black" panose="020B0A04020102020204" pitchFamily="34" charset="0"/>
              </a:rPr>
              <a:t> want to </a:t>
            </a:r>
            <a:r>
              <a:rPr lang="pl-PL" i="1" dirty="0" err="1" smtClean="0">
                <a:latin typeface="Arial Black" panose="020B0A04020102020204" pitchFamily="34" charset="0"/>
              </a:rPr>
              <a:t>know</a:t>
            </a:r>
            <a:r>
              <a:rPr lang="pl-PL" i="1" dirty="0" smtClean="0">
                <a:latin typeface="Arial Black" panose="020B0A04020102020204" pitchFamily="34" charset="0"/>
              </a:rPr>
              <a:t> </a:t>
            </a:r>
            <a:r>
              <a:rPr lang="pl-PL" i="1" dirty="0" err="1" smtClean="0">
                <a:latin typeface="Arial Black" panose="020B0A04020102020204" pitchFamily="34" charset="0"/>
              </a:rPr>
              <a:t>more</a:t>
            </a:r>
            <a:r>
              <a:rPr lang="pl-PL" i="1" dirty="0" smtClean="0">
                <a:latin typeface="Arial Black" panose="020B0A04020102020204" pitchFamily="34" charset="0"/>
              </a:rPr>
              <a:t>…</a:t>
            </a:r>
            <a:endParaRPr lang="en-US" i="1" dirty="0">
              <a:latin typeface="Arial Black" panose="020B0A04020102020204" pitchFamily="34" charset="0"/>
            </a:endParaRPr>
          </a:p>
        </p:txBody>
      </p:sp>
      <p:pic>
        <p:nvPicPr>
          <p:cNvPr id="8" name="Obraz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932408" y="3682531"/>
            <a:ext cx="5454352" cy="1679832"/>
          </a:xfrm>
          <a:prstGeom prst="rect">
            <a:avLst/>
          </a:prstGeom>
        </p:spPr>
      </p:pic>
      <p:sp>
        <p:nvSpPr>
          <p:cNvPr id="4" name="pole tekstowe 3"/>
          <p:cNvSpPr txBox="1"/>
          <p:nvPr/>
        </p:nvSpPr>
        <p:spPr>
          <a:xfrm>
            <a:off x="546820" y="2228503"/>
            <a:ext cx="7841604" cy="2031325"/>
          </a:xfrm>
          <a:prstGeom prst="rect">
            <a:avLst/>
          </a:prstGeom>
          <a:noFill/>
        </p:spPr>
        <p:txBody>
          <a:bodyPr wrap="square" rtlCol="0">
            <a:spAutoFit/>
          </a:bodyPr>
          <a:lstStyle/>
          <a:p>
            <a:r>
              <a:rPr lang="pl-PL" b="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please see our webpage</a:t>
            </a:r>
            <a:r>
              <a:rPr lang="pl-PL" b="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a:t>
            </a:r>
            <a:r>
              <a:rPr lang="en-US" b="1" dirty="0" smtClean="0">
                <a:solidFill>
                  <a:srgbClr val="FF0000"/>
                </a:solidFill>
                <a:latin typeface="Arial" panose="020B0604020202020204" pitchFamily="34" charset="0"/>
                <a:cs typeface="Arial" panose="020B0604020202020204" pitchFamily="34" charset="0"/>
              </a:rPr>
              <a:t>www.drogowskazy.com.pl</a:t>
            </a:r>
            <a:r>
              <a:rPr lang="en-US" b="1" dirty="0" smtClean="0">
                <a:latin typeface="Arial" panose="020B0604020202020204" pitchFamily="34" charset="0"/>
                <a:cs typeface="Arial" panose="020B0604020202020204" pitchFamily="34" charset="0"/>
              </a:rPr>
              <a:t>)</a:t>
            </a:r>
            <a:r>
              <a:rPr lang="pl-PL" b="1" dirty="0" smtClean="0">
                <a:latin typeface="Arial" panose="020B0604020202020204" pitchFamily="34" charset="0"/>
                <a:cs typeface="Arial" panose="020B0604020202020204" pitchFamily="34" charset="0"/>
              </a:rPr>
              <a:t> </a:t>
            </a:r>
            <a:r>
              <a:rPr lang="pl-PL" b="1" dirty="0" err="1" smtClean="0">
                <a:latin typeface="Arial" panose="020B0604020202020204" pitchFamily="34" charset="0"/>
                <a:cs typeface="Arial" panose="020B0604020202020204" pitchFamily="34" charset="0"/>
              </a:rPr>
              <a:t>or</a:t>
            </a:r>
            <a:r>
              <a:rPr lang="pl-PL" b="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write</a:t>
            </a:r>
            <a:r>
              <a:rPr lang="pl-PL" b="1" dirty="0" smtClean="0">
                <a:latin typeface="Arial" panose="020B0604020202020204" pitchFamily="34" charset="0"/>
                <a:cs typeface="Arial" panose="020B0604020202020204" pitchFamily="34" charset="0"/>
              </a:rPr>
              <a:t> </a:t>
            </a:r>
            <a:r>
              <a:rPr lang="pl-PL" b="1" dirty="0" err="1" smtClean="0">
                <a:latin typeface="Arial" panose="020B0604020202020204" pitchFamily="34" charset="0"/>
                <a:cs typeface="Arial" panose="020B0604020202020204" pitchFamily="34" charset="0"/>
              </a:rPr>
              <a:t>us</a:t>
            </a:r>
            <a:r>
              <a:rPr lang="pl-PL" b="1" dirty="0" smtClean="0">
                <a:latin typeface="Arial" panose="020B0604020202020204" pitchFamily="34" charset="0"/>
                <a:cs typeface="Arial" panose="020B0604020202020204" pitchFamily="34" charset="0"/>
              </a:rPr>
              <a:t> (</a:t>
            </a:r>
            <a:r>
              <a:rPr lang="pl-PL" b="1" dirty="0" smtClean="0">
                <a:solidFill>
                  <a:srgbClr val="FF0000"/>
                </a:solidFill>
                <a:latin typeface="Arial" panose="020B0604020202020204" pitchFamily="34" charset="0"/>
                <a:cs typeface="Arial" panose="020B0604020202020204" pitchFamily="34" charset="0"/>
              </a:rPr>
              <a:t>biuro@drogowskazy.com.pl</a:t>
            </a:r>
            <a:r>
              <a:rPr lang="pl-PL" b="1" dirty="0" smtClean="0">
                <a:latin typeface="Arial" panose="020B0604020202020204" pitchFamily="34" charset="0"/>
                <a:cs typeface="Arial" panose="020B0604020202020204" pitchFamily="34" charset="0"/>
              </a:rPr>
              <a:t>)</a:t>
            </a:r>
            <a:r>
              <a:rPr lang="en-US" b="1" dirty="0" smtClean="0">
                <a:latin typeface="Arial" panose="020B0604020202020204" pitchFamily="34" charset="0"/>
                <a:cs typeface="Arial" panose="020B0604020202020204" pitchFamily="34" charset="0"/>
              </a:rPr>
              <a:t>. </a:t>
            </a:r>
            <a:endParaRPr lang="pl-PL" b="1" dirty="0" smtClean="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We are thinking about preparing an application to Erasmus +, Key Action 2 — </a:t>
            </a:r>
            <a:r>
              <a:rPr lang="en-US" b="1" i="1" dirty="0" smtClean="0">
                <a:latin typeface="Arial" panose="020B0604020202020204" pitchFamily="34" charset="0"/>
                <a:cs typeface="Arial" panose="020B0604020202020204" pitchFamily="34" charset="0"/>
              </a:rPr>
              <a:t>Cooperation for innovation and the exchange of good practices</a:t>
            </a:r>
            <a:r>
              <a:rPr lang="en-US" b="1" dirty="0" smtClean="0">
                <a:latin typeface="Arial" panose="020B0604020202020204" pitchFamily="34" charset="0"/>
                <a:cs typeface="Arial" panose="020B0604020202020204" pitchFamily="34" charset="0"/>
              </a:rPr>
              <a:t>. The subject of the project will be, as you may see, preventing of cyberbullying.</a:t>
            </a:r>
            <a:r>
              <a:rPr lang="pl-PL" b="1" dirty="0" smtClean="0">
                <a:latin typeface="Arial" panose="020B0604020202020204" pitchFamily="34" charset="0"/>
                <a:cs typeface="Arial" panose="020B0604020202020204" pitchFamily="34" charset="0"/>
              </a:rPr>
              <a:t> </a:t>
            </a:r>
            <a:r>
              <a:rPr lang="pl-PL" b="1" dirty="0" err="1" smtClean="0">
                <a:latin typeface="Arial" panose="020B0604020202020204" pitchFamily="34" charset="0"/>
                <a:cs typeface="Arial" panose="020B0604020202020204" pitchFamily="34" charset="0"/>
              </a:rPr>
              <a:t>That</a:t>
            </a:r>
            <a:r>
              <a:rPr lang="pl-PL" b="1" dirty="0" smtClean="0">
                <a:latin typeface="Arial" panose="020B0604020202020204" pitchFamily="34" charset="0"/>
                <a:cs typeface="Arial" panose="020B0604020202020204" pitchFamily="34" charset="0"/>
              </a:rPr>
              <a:t> </a:t>
            </a:r>
            <a:r>
              <a:rPr lang="pl-PL" b="1" dirty="0" err="1" smtClean="0">
                <a:latin typeface="Arial" panose="020B0604020202020204" pitchFamily="34" charset="0"/>
                <a:cs typeface="Arial" panose="020B0604020202020204" pitchFamily="34" charset="0"/>
              </a:rPr>
              <a:t>is</a:t>
            </a:r>
            <a:r>
              <a:rPr lang="pl-PL" b="1" dirty="0" smtClean="0">
                <a:latin typeface="Arial" panose="020B0604020202020204" pitchFamily="34" charset="0"/>
                <a:cs typeface="Arial" panose="020B0604020202020204" pitchFamily="34" charset="0"/>
              </a:rPr>
              <a:t> </a:t>
            </a:r>
            <a:r>
              <a:rPr lang="pl-PL" b="1" dirty="0" err="1" smtClean="0">
                <a:latin typeface="Arial" panose="020B0604020202020204" pitchFamily="34" charset="0"/>
                <a:cs typeface="Arial" panose="020B0604020202020204" pitchFamily="34" charset="0"/>
              </a:rPr>
              <a:t>why</a:t>
            </a:r>
            <a:r>
              <a:rPr lang="pl-PL" b="1" dirty="0" smtClean="0">
                <a:latin typeface="Arial" panose="020B0604020202020204" pitchFamily="34" charset="0"/>
                <a:cs typeface="Arial" panose="020B0604020202020204" pitchFamily="34" charset="0"/>
              </a:rPr>
              <a:t> we </a:t>
            </a:r>
            <a:r>
              <a:rPr lang="pl-PL" b="1" dirty="0" err="1" smtClean="0">
                <a:latin typeface="Arial" panose="020B0604020202020204" pitchFamily="34" charset="0"/>
                <a:cs typeface="Arial" panose="020B0604020202020204" pitchFamily="34" charset="0"/>
              </a:rPr>
              <a:t>are</a:t>
            </a:r>
            <a:r>
              <a:rPr lang="pl-PL" b="1" dirty="0" smtClean="0">
                <a:latin typeface="Arial" panose="020B0604020202020204" pitchFamily="34" charset="0"/>
                <a:cs typeface="Arial" panose="020B0604020202020204" pitchFamily="34" charset="0"/>
              </a:rPr>
              <a:t> </a:t>
            </a:r>
            <a:r>
              <a:rPr lang="pl-PL" b="1" dirty="0" err="1" smtClean="0">
                <a:latin typeface="Arial" panose="020B0604020202020204" pitchFamily="34" charset="0"/>
                <a:cs typeface="Arial" panose="020B0604020202020204" pitchFamily="34" charset="0"/>
              </a:rPr>
              <a:t>looking</a:t>
            </a:r>
            <a:r>
              <a:rPr lang="pl-PL" b="1" dirty="0" smtClean="0">
                <a:latin typeface="Arial" panose="020B0604020202020204" pitchFamily="34" charset="0"/>
                <a:cs typeface="Arial" panose="020B0604020202020204" pitchFamily="34" charset="0"/>
              </a:rPr>
              <a:t> for </a:t>
            </a:r>
            <a:r>
              <a:rPr lang="pl-PL" b="1" dirty="0" err="1" smtClean="0">
                <a:latin typeface="Arial" panose="020B0604020202020204" pitchFamily="34" charset="0"/>
                <a:cs typeface="Arial" panose="020B0604020202020204" pitchFamily="34" charset="0"/>
              </a:rPr>
              <a:t>partners</a:t>
            </a:r>
            <a:r>
              <a:rPr lang="pl-PL" b="1" dirty="0" smtClean="0">
                <a:latin typeface="Arial" panose="020B0604020202020204" pitchFamily="34" charset="0"/>
                <a:cs typeface="Arial" panose="020B0604020202020204" pitchFamily="34" charset="0"/>
              </a:rPr>
              <a:t> in </a:t>
            </a:r>
            <a:r>
              <a:rPr lang="pl-PL" b="1" dirty="0" err="1" smtClean="0">
                <a:latin typeface="Arial" panose="020B0604020202020204" pitchFamily="34" charset="0"/>
                <a:cs typeface="Arial" panose="020B0604020202020204" pitchFamily="34" charset="0"/>
              </a:rPr>
              <a:t>other</a:t>
            </a:r>
            <a:r>
              <a:rPr lang="pl-PL" b="1" dirty="0" smtClean="0">
                <a:latin typeface="Arial" panose="020B0604020202020204" pitchFamily="34" charset="0"/>
                <a:cs typeface="Arial" panose="020B0604020202020204" pitchFamily="34" charset="0"/>
              </a:rPr>
              <a:t> EU </a:t>
            </a:r>
            <a:r>
              <a:rPr lang="pl-PL" b="1" dirty="0" err="1" smtClean="0">
                <a:latin typeface="Arial" panose="020B0604020202020204" pitchFamily="34" charset="0"/>
                <a:cs typeface="Arial" panose="020B0604020202020204" pitchFamily="34" charset="0"/>
              </a:rPr>
              <a:t>countries</a:t>
            </a:r>
            <a:r>
              <a:rPr lang="pl-PL" b="1" dirty="0" smtClean="0">
                <a:latin typeface="Arial" panose="020B0604020202020204" pitchFamily="34" charset="0"/>
                <a:cs typeface="Arial" panose="020B0604020202020204" pitchFamily="34" charset="0"/>
              </a:rPr>
              <a:t> </a:t>
            </a:r>
            <a:r>
              <a:rPr lang="pl-PL" b="1" dirty="0" err="1" smtClean="0">
                <a:latin typeface="Arial" panose="020B0604020202020204" pitchFamily="34" charset="0"/>
                <a:cs typeface="Arial" panose="020B0604020202020204" pitchFamily="34" charset="0"/>
              </a:rPr>
              <a:t>interested</a:t>
            </a:r>
            <a:r>
              <a:rPr lang="pl-PL" b="1" dirty="0" smtClean="0">
                <a:latin typeface="Arial" panose="020B0604020202020204" pitchFamily="34" charset="0"/>
                <a:cs typeface="Arial" panose="020B0604020202020204" pitchFamily="34" charset="0"/>
              </a:rPr>
              <a:t> in </a:t>
            </a:r>
            <a:r>
              <a:rPr lang="pl-PL" b="1" dirty="0" err="1" smtClean="0">
                <a:latin typeface="Arial" panose="020B0604020202020204" pitchFamily="34" charset="0"/>
                <a:cs typeface="Arial" panose="020B0604020202020204" pitchFamily="34" charset="0"/>
              </a:rPr>
              <a:t>this</a:t>
            </a:r>
            <a:r>
              <a:rPr lang="pl-PL" b="1" dirty="0" smtClean="0">
                <a:latin typeface="Arial" panose="020B0604020202020204" pitchFamily="34" charset="0"/>
                <a:cs typeface="Arial" panose="020B0604020202020204" pitchFamily="34" charset="0"/>
              </a:rPr>
              <a:t> </a:t>
            </a:r>
            <a:r>
              <a:rPr lang="pl-PL" b="1" dirty="0" err="1" smtClean="0">
                <a:latin typeface="Arial" panose="020B0604020202020204" pitchFamily="34" charset="0"/>
                <a:cs typeface="Arial" panose="020B0604020202020204" pitchFamily="34" charset="0"/>
              </a:rPr>
              <a:t>phenomenon</a:t>
            </a:r>
            <a:r>
              <a:rPr lang="pl-PL" b="1" dirty="0" smtClean="0">
                <a:latin typeface="Arial" panose="020B0604020202020204" pitchFamily="34" charset="0"/>
                <a:cs typeface="Arial" panose="020B0604020202020204" pitchFamily="34" charset="0"/>
              </a:rPr>
              <a:t>.</a:t>
            </a:r>
            <a:endParaRPr lang="pl-PL" b="1" dirty="0">
              <a:latin typeface="Arial" panose="020B0604020202020204" pitchFamily="34" charset="0"/>
              <a:cs typeface="Arial" panose="020B0604020202020204" pitchFamily="34" charset="0"/>
            </a:endParaRPr>
          </a:p>
        </p:txBody>
      </p:sp>
      <p:sp>
        <p:nvSpPr>
          <p:cNvPr id="10" name="pole tekstowe 9"/>
          <p:cNvSpPr txBox="1"/>
          <p:nvPr/>
        </p:nvSpPr>
        <p:spPr>
          <a:xfrm>
            <a:off x="1701019" y="5530293"/>
            <a:ext cx="5760640" cy="461665"/>
          </a:xfrm>
          <a:prstGeom prst="rect">
            <a:avLst/>
          </a:prstGeom>
          <a:noFill/>
        </p:spPr>
        <p:txBody>
          <a:bodyPr wrap="square" rtlCol="0">
            <a:spAutoFit/>
          </a:bodyPr>
          <a:lstStyle/>
          <a:p>
            <a:r>
              <a:rPr lang="en-US" sz="2400" b="1" dirty="0" smtClean="0">
                <a:latin typeface="Arial Black" panose="020B0A04020102020204" pitchFamily="34" charset="0"/>
              </a:rPr>
              <a:t>Thank you for your attention</a:t>
            </a:r>
            <a:endParaRPr lang="en-US" sz="2400" b="1" i="1" dirty="0">
              <a:latin typeface="Arial Black" panose="020B0A04020102020204" pitchFamily="34" charset="0"/>
            </a:endParaRPr>
          </a:p>
        </p:txBody>
      </p:sp>
    </p:spTree>
    <p:extLst>
      <p:ext uri="{BB962C8B-B14F-4D97-AF65-F5344CB8AC3E}">
        <p14:creationId xmlns:p14="http://schemas.microsoft.com/office/powerpoint/2010/main" xmlns="" val="931928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1433</TotalTime>
  <Words>596</Words>
  <Application>Microsoft Office PowerPoint</Application>
  <PresentationFormat>Pokaz na ekranie (4:3)</PresentationFormat>
  <Paragraphs>64</Paragraphs>
  <Slides>9</Slides>
  <Notes>9</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Motyw pakietu Office</vt:lpstr>
      <vt:lpstr>Slajd 1</vt:lpstr>
      <vt:lpstr>Slajd 2</vt:lpstr>
      <vt:lpstr>Slajd 3</vt:lpstr>
      <vt:lpstr>Slajd 4</vt:lpstr>
      <vt:lpstr>Slajd 5</vt:lpstr>
      <vt:lpstr>Slajd 6</vt:lpstr>
      <vt:lpstr>Slajd 7</vt:lpstr>
      <vt:lpstr>Slajd 8</vt:lpstr>
      <vt:lpstr>Slajd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Paweł</dc:creator>
  <cp:lastModifiedBy>mmichna</cp:lastModifiedBy>
  <cp:revision>24</cp:revision>
  <dcterms:created xsi:type="dcterms:W3CDTF">2015-12-02T13:07:41Z</dcterms:created>
  <dcterms:modified xsi:type="dcterms:W3CDTF">2015-12-09T14:20:29Z</dcterms:modified>
</cp:coreProperties>
</file>