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9" r:id="rId3"/>
    <p:sldId id="260" r:id="rId4"/>
    <p:sldId id="258" r:id="rId5"/>
    <p:sldId id="268" r:id="rId6"/>
    <p:sldId id="262" r:id="rId7"/>
    <p:sldId id="263" r:id="rId8"/>
    <p:sldId id="266" r:id="rId9"/>
    <p:sldId id="269" r:id="rId10"/>
    <p:sldId id="270" r:id="rId11"/>
    <p:sldId id="271" r:id="rId12"/>
  </p:sldIdLst>
  <p:sldSz cx="9906000" cy="6858000" type="A4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75BE"/>
    <a:srgbClr val="3272BE"/>
    <a:srgbClr val="0033CC"/>
    <a:srgbClr val="1862AB"/>
    <a:srgbClr val="1862A8"/>
    <a:srgbClr val="306AC0"/>
    <a:srgbClr val="326ABE"/>
    <a:srgbClr val="2E83C2"/>
    <a:srgbClr val="FFCC3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48" y="-7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000" y="-75"/>
      </p:cViewPr>
      <p:guideLst>
        <p:guide orient="horz" pos="2928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7019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46665" y="1"/>
            <a:ext cx="183515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2016-12-01</a:t>
            </a:r>
            <a:endParaRPr lang="sv-SE" dirty="0"/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6117167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Domingo </a:t>
            </a:r>
            <a:r>
              <a:rPr lang="sv-SE" dirty="0" err="1" smtClean="0"/>
              <a:t>Murga</a:t>
            </a:r>
            <a:endParaRPr lang="sv-S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70096" y="8831580"/>
            <a:ext cx="611717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01675"/>
            <a:ext cx="5018087" cy="34750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3" y="4415790"/>
            <a:ext cx="5048256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8831580"/>
            <a:ext cx="604070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 dirty="0" smtClean="0">
                <a:latin typeface="Times New Roman" charset="0"/>
              </a:rPr>
              <a:t>Domingo </a:t>
            </a:r>
            <a:r>
              <a:rPr lang="sv-SE" sz="1200" dirty="0" err="1" smtClean="0">
                <a:latin typeface="Times New Roman" charset="0"/>
              </a:rPr>
              <a:t>Murga</a:t>
            </a:r>
            <a:endParaRPr lang="sv-SE" sz="12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266910" y="8831580"/>
            <a:ext cx="611717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‹nr.›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7019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46665" y="1"/>
            <a:ext cx="183515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2016-12-01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Hello</a:t>
            </a:r>
            <a:r>
              <a:rPr lang="sv-SE" baseline="0" dirty="0" smtClean="0"/>
              <a:t> ladies and </a:t>
            </a:r>
            <a:r>
              <a:rPr lang="sv-SE" baseline="0" dirty="0" err="1" smtClean="0"/>
              <a:t>gentlemen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members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jury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Crime</a:t>
            </a:r>
            <a:r>
              <a:rPr lang="sv-SE" baseline="0" dirty="0" smtClean="0"/>
              <a:t> Prevention Award….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the short presentation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Swedish  prevention projekt for </a:t>
            </a:r>
            <a:r>
              <a:rPr lang="sv-SE" baseline="0" dirty="0" err="1" smtClean="0"/>
              <a:t>elderly</a:t>
            </a:r>
            <a:r>
              <a:rPr lang="sv-SE" baseline="0" dirty="0" smtClean="0"/>
              <a:t> ”</a:t>
            </a:r>
            <a:r>
              <a:rPr lang="sv-SE" baseline="0" dirty="0" err="1" smtClean="0"/>
              <a:t>dont</a:t>
            </a:r>
            <a:r>
              <a:rPr lang="sv-SE" baseline="0" dirty="0" smtClean="0"/>
              <a:t> try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</a:t>
            </a:r>
            <a:r>
              <a:rPr lang="sv-SE" baseline="0" dirty="0" smtClean="0"/>
              <a:t>!.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. </a:t>
            </a:r>
          </a:p>
          <a:p>
            <a:r>
              <a:rPr lang="sv-SE" baseline="0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668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- </a:t>
            </a:r>
            <a:r>
              <a:rPr lang="sv-SE" dirty="0" err="1" smtClean="0"/>
              <a:t>Increasing</a:t>
            </a:r>
            <a:r>
              <a:rPr lang="sv-SE" dirty="0" smtClean="0"/>
              <a:t> -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prioritize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try as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stop  </a:t>
            </a:r>
            <a:r>
              <a:rPr lang="sv-SE" baseline="0" dirty="0" err="1" smtClean="0"/>
              <a:t>organized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perpetraters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target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frigale</a:t>
            </a:r>
            <a:r>
              <a:rPr lang="sv-SE" baseline="0" dirty="0" smtClean="0"/>
              <a:t> persons.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During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6 </a:t>
            </a:r>
            <a:r>
              <a:rPr lang="sv-SE" baseline="0" dirty="0" err="1" smtClean="0"/>
              <a:t>mounth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2015 </a:t>
            </a:r>
            <a:r>
              <a:rPr lang="sv-SE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reportet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crime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against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elderly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increased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40 procent </a:t>
            </a:r>
            <a:r>
              <a:rPr lang="sv-SE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compered</a:t>
            </a:r>
            <a:r>
              <a:rPr lang="sv-SE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sv-SE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the same 2014.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We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wanted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reverse</a:t>
            </a:r>
            <a:r>
              <a:rPr lang="sv-SE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the trend.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87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could</a:t>
            </a:r>
            <a:r>
              <a:rPr lang="sv-SE" dirty="0" smtClean="0"/>
              <a:t> not do it by </a:t>
            </a:r>
            <a:r>
              <a:rPr lang="sv-SE" dirty="0" err="1" smtClean="0"/>
              <a:t>ourself</a:t>
            </a:r>
            <a:r>
              <a:rPr lang="sv-SE" baseline="0" dirty="0" smtClean="0"/>
              <a:t> 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help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existing </a:t>
            </a:r>
            <a:r>
              <a:rPr lang="sv-SE" baseline="0" dirty="0" err="1" smtClean="0"/>
              <a:t>groups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sociaty</a:t>
            </a:r>
            <a:r>
              <a:rPr lang="sv-SE" baseline="0" smtClean="0"/>
              <a:t>. </a:t>
            </a:r>
            <a:r>
              <a:rPr lang="sv-SE" smtClean="0"/>
              <a:t>Therefore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invitet</a:t>
            </a:r>
            <a:r>
              <a:rPr lang="sv-SE" dirty="0" smtClean="0"/>
              <a:t> the </a:t>
            </a:r>
            <a:r>
              <a:rPr lang="sv-SE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largest</a:t>
            </a:r>
            <a:r>
              <a:rPr lang="sv-SE" baseline="0" dirty="0" smtClean="0"/>
              <a:t> organisations for </a:t>
            </a:r>
            <a:r>
              <a:rPr lang="sv-SE" baseline="0" dirty="0" err="1" smtClean="0"/>
              <a:t>retired</a:t>
            </a:r>
            <a:r>
              <a:rPr lang="sv-SE" baseline="0" dirty="0" smtClean="0"/>
              <a:t> persons and the national association for </a:t>
            </a:r>
            <a:r>
              <a:rPr lang="sv-SE" baseline="0" dirty="0" err="1" smtClean="0"/>
              <a:t>supporting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victims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really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intressted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broschyre</a:t>
            </a:r>
            <a:r>
              <a:rPr lang="sv-SE" baseline="0" dirty="0" smtClean="0"/>
              <a:t>….. So…</a:t>
            </a:r>
          </a:p>
          <a:p>
            <a:r>
              <a:rPr lang="sv-SE" baseline="0" dirty="0" smtClean="0"/>
              <a:t>-Case </a:t>
            </a:r>
            <a:r>
              <a:rPr lang="sv-SE" baseline="0" dirty="0" err="1" smtClean="0"/>
              <a:t>method</a:t>
            </a:r>
            <a:r>
              <a:rPr lang="sv-SE" baseline="0" dirty="0" smtClean="0"/>
              <a:t>- the same </a:t>
            </a:r>
            <a:r>
              <a:rPr lang="sv-SE" baseline="0" dirty="0" err="1" smtClean="0"/>
              <a:t>police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at the </a:t>
            </a:r>
            <a:r>
              <a:rPr lang="sv-SE" baseline="0" dirty="0" err="1" smtClean="0"/>
              <a:t>police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acadamy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given the </a:t>
            </a:r>
            <a:r>
              <a:rPr lang="sv-SE" baseline="0" dirty="0" err="1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surcumstanses</a:t>
            </a:r>
            <a:r>
              <a:rPr lang="sv-SE" baseline="0" dirty="0" smtClean="0"/>
              <a:t> film and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figure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answers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possible</a:t>
            </a:r>
            <a:r>
              <a:rPr lang="sv-SE" baseline="0" dirty="0" smtClean="0"/>
              <a:t> solutions. </a:t>
            </a:r>
          </a:p>
          <a:p>
            <a:r>
              <a:rPr lang="sv-SE" baseline="0" dirty="0" smtClean="0"/>
              <a:t>-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did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facts</a:t>
            </a:r>
            <a:r>
              <a:rPr lang="sv-SE" baseline="0" dirty="0" smtClean="0"/>
              <a:t>- </a:t>
            </a:r>
            <a:r>
              <a:rPr lang="sv-SE" baseline="0" dirty="0" err="1" smtClean="0"/>
              <a:t>decided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go </a:t>
            </a:r>
            <a:r>
              <a:rPr lang="sv-SE" baseline="0" dirty="0" err="1" smtClean="0"/>
              <a:t>deep</a:t>
            </a:r>
            <a:r>
              <a:rPr lang="sv-SE" baseline="0" dirty="0" smtClean="0"/>
              <a:t> in an </a:t>
            </a:r>
            <a:r>
              <a:rPr lang="sv-SE" baseline="0" dirty="0" err="1" smtClean="0"/>
              <a:t>scientific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read and </a:t>
            </a:r>
            <a:r>
              <a:rPr lang="sv-SE" baseline="0" dirty="0" err="1" smtClean="0"/>
              <a:t>catogorysize</a:t>
            </a:r>
            <a:r>
              <a:rPr lang="sv-SE" baseline="0" dirty="0" smtClean="0"/>
              <a:t> 3500 </a:t>
            </a:r>
            <a:r>
              <a:rPr lang="sv-SE" baseline="0" dirty="0" err="1" smtClean="0"/>
              <a:t>police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reports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against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elderly</a:t>
            </a:r>
            <a:r>
              <a:rPr lang="sv-SE" baseline="0" dirty="0" smtClean="0"/>
              <a:t>.  </a:t>
            </a:r>
          </a:p>
          <a:p>
            <a:r>
              <a:rPr lang="sv-SE" baseline="0" dirty="0" smtClean="0"/>
              <a:t>From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learned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crime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happens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perpetrators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targets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acts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diffrent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invironments</a:t>
            </a:r>
            <a:r>
              <a:rPr lang="sv-SE" baseline="0" dirty="0" smtClean="0"/>
              <a:t>  and </a:t>
            </a:r>
            <a:r>
              <a:rPr lang="sv-SE" baseline="0" dirty="0" err="1" smtClean="0"/>
              <a:t>situtaions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-</a:t>
            </a:r>
            <a:r>
              <a:rPr lang="sv-SE" baseline="0" dirty="0" err="1" smtClean="0"/>
              <a:t>Worked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togheter</a:t>
            </a:r>
            <a:r>
              <a:rPr lang="sv-SE" baseline="0" dirty="0" smtClean="0"/>
              <a:t>, pilots feedback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subtitels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importent</a:t>
            </a:r>
            <a:r>
              <a:rPr lang="sv-SE" baseline="0" dirty="0" smtClean="0"/>
              <a:t> from all the pilots.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must </a:t>
            </a:r>
            <a:r>
              <a:rPr lang="sv-SE" baseline="0" dirty="0" err="1" smtClean="0"/>
              <a:t>put</a:t>
            </a:r>
            <a:r>
              <a:rPr lang="sv-SE" baseline="0" dirty="0" smtClean="0"/>
              <a:t> in the COFEE BREAK. 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launced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everyone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Churches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municipalities</a:t>
            </a:r>
            <a:r>
              <a:rPr lang="sv-SE" baseline="0" dirty="0" smtClean="0"/>
              <a:t>, lokalpolis, social services, </a:t>
            </a:r>
            <a:r>
              <a:rPr lang="sv-SE" baseline="0" dirty="0" err="1" smtClean="0"/>
              <a:t>etc</a:t>
            </a:r>
            <a:endParaRPr lang="sv-SE" baseline="0" dirty="0" smtClean="0"/>
          </a:p>
          <a:p>
            <a:r>
              <a:rPr lang="sv-SE" baseline="0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924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With</a:t>
            </a:r>
            <a:r>
              <a:rPr lang="sv-SE" baseline="0" dirty="0" smtClean="0"/>
              <a:t> the interaction partners 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launced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got the </a:t>
            </a:r>
            <a:r>
              <a:rPr lang="sv-SE" dirty="0" err="1" smtClean="0"/>
              <a:t>education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package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communities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intrested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instructors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spread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education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pakage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delivered all </a:t>
            </a:r>
            <a:r>
              <a:rPr lang="sv-SE" baseline="0" dirty="0" err="1" smtClean="0"/>
              <a:t>knowage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sientific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report</a:t>
            </a:r>
            <a:r>
              <a:rPr lang="sv-SE" baseline="0" dirty="0" smtClean="0"/>
              <a:t>. The 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on forehand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experience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talk </a:t>
            </a:r>
            <a:r>
              <a:rPr lang="sv-SE" baseline="0" dirty="0" err="1" smtClean="0"/>
              <a:t>infront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group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hande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powerpoint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Each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instructor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smal </a:t>
            </a:r>
            <a:r>
              <a:rPr lang="sv-SE" baseline="0" dirty="0" err="1" smtClean="0"/>
              <a:t>groups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10-20 </a:t>
            </a:r>
            <a:r>
              <a:rPr lang="sv-SE" baseline="0" dirty="0" err="1" smtClean="0"/>
              <a:t>elderly</a:t>
            </a:r>
            <a:r>
              <a:rPr lang="sv-SE" baseline="0" dirty="0" smtClean="0"/>
              <a:t>. X 3</a:t>
            </a:r>
          </a:p>
          <a:p>
            <a:endParaRPr lang="sv-S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512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</a:t>
            </a:r>
            <a:r>
              <a:rPr lang="sv-SE" dirty="0" err="1" smtClean="0"/>
              <a:t>What</a:t>
            </a:r>
            <a:r>
              <a:rPr lang="sv-SE" dirty="0" smtClean="0"/>
              <a:t> is a </a:t>
            </a:r>
            <a:r>
              <a:rPr lang="sv-SE" dirty="0" err="1" smtClean="0"/>
              <a:t>fraud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Deception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gain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perpetratior</a:t>
            </a:r>
            <a:r>
              <a:rPr lang="sv-SE" baseline="0" dirty="0" smtClean="0"/>
              <a:t> och loss for </a:t>
            </a:r>
            <a:r>
              <a:rPr lang="sv-SE" baseline="0" dirty="0" err="1" smtClean="0"/>
              <a:t>victim</a:t>
            </a:r>
            <a:r>
              <a:rPr lang="sv-SE" baseline="0" dirty="0" smtClean="0"/>
              <a:t>-  </a:t>
            </a:r>
            <a:r>
              <a:rPr lang="sv-SE" baseline="0" dirty="0" err="1" smtClean="0"/>
              <a:t>intent</a:t>
            </a:r>
            <a:endParaRPr lang="sv-SE" baseline="0" dirty="0" smtClean="0"/>
          </a:p>
          <a:p>
            <a:r>
              <a:rPr lang="sv-SE" baseline="0" dirty="0" smtClean="0"/>
              <a:t>-</a:t>
            </a:r>
            <a:r>
              <a:rPr lang="sv-SE" baseline="0" dirty="0" err="1" smtClean="0"/>
              <a:t>Impact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Age = The </a:t>
            </a:r>
            <a:r>
              <a:rPr lang="sv-SE" baseline="0" dirty="0" err="1" smtClean="0"/>
              <a:t>average</a:t>
            </a:r>
            <a:r>
              <a:rPr lang="sv-SE" baseline="0" dirty="0" smtClean="0"/>
              <a:t> age for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kind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crime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elderly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socialy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helpful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targets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parhaps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poorer</a:t>
            </a:r>
            <a:r>
              <a:rPr lang="sv-SE" baseline="0" dirty="0" smtClean="0"/>
              <a:t> fysiks</a:t>
            </a:r>
          </a:p>
          <a:p>
            <a:r>
              <a:rPr lang="sv-SE" dirty="0" err="1" smtClean="0"/>
              <a:t>Elderly</a:t>
            </a:r>
            <a:r>
              <a:rPr lang="sv-SE" dirty="0" smtClean="0"/>
              <a:t> </a:t>
            </a:r>
            <a:r>
              <a:rPr lang="sv-SE" dirty="0" err="1" smtClean="0"/>
              <a:t>seldom</a:t>
            </a:r>
            <a:r>
              <a:rPr lang="sv-SE" dirty="0" smtClean="0"/>
              <a:t> </a:t>
            </a:r>
            <a:r>
              <a:rPr lang="sv-SE" dirty="0" err="1" smtClean="0"/>
              <a:t>report</a:t>
            </a:r>
            <a:r>
              <a:rPr lang="sv-SE" dirty="0" smtClean="0"/>
              <a:t> </a:t>
            </a:r>
            <a:r>
              <a:rPr lang="sv-SE" dirty="0" err="1" smtClean="0"/>
              <a:t>fraud</a:t>
            </a:r>
            <a:r>
              <a:rPr lang="sv-SE" dirty="0" smtClean="0"/>
              <a:t>. 70%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Reported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frauds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completed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frauds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Wich</a:t>
            </a:r>
            <a:r>
              <a:rPr lang="sv-SE" baseline="0" dirty="0" smtClean="0"/>
              <a:t> makes the </a:t>
            </a:r>
            <a:r>
              <a:rPr lang="sv-SE" baseline="0" dirty="0" err="1" smtClean="0"/>
              <a:t>conclusion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dark </a:t>
            </a:r>
            <a:r>
              <a:rPr lang="sv-SE" baseline="0" dirty="0" err="1" smtClean="0"/>
              <a:t>numbers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big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-Most common modus </a:t>
            </a:r>
            <a:r>
              <a:rPr lang="sv-SE" baseline="0" dirty="0" err="1" smtClean="0"/>
              <a:t>operande</a:t>
            </a:r>
            <a:r>
              <a:rPr lang="sv-SE" baseline="0" dirty="0" smtClean="0"/>
              <a:t> X3 </a:t>
            </a:r>
          </a:p>
          <a:p>
            <a:r>
              <a:rPr lang="sv-SE" baseline="0" dirty="0" smtClean="0"/>
              <a:t>-Reflektion. Se a start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 film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 </a:t>
            </a:r>
            <a:r>
              <a:rPr lang="sv-SE" baseline="0" dirty="0" err="1" smtClean="0"/>
              <a:t>fraudmodus</a:t>
            </a:r>
            <a:r>
              <a:rPr lang="sv-SE" baseline="0" dirty="0" smtClean="0"/>
              <a:t>  and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stop the </a:t>
            </a:r>
            <a:r>
              <a:rPr lang="sv-SE" baseline="0" dirty="0" err="1" smtClean="0"/>
              <a:t>movie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discuss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man in. </a:t>
            </a:r>
          </a:p>
          <a:p>
            <a:r>
              <a:rPr lang="sv-SE" baseline="0" dirty="0" smtClean="0"/>
              <a:t>- </a:t>
            </a:r>
            <a:r>
              <a:rPr lang="sv-SE" baseline="0" dirty="0" err="1" smtClean="0"/>
              <a:t>Excersises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do? Diskussions on </a:t>
            </a:r>
            <a:r>
              <a:rPr lang="sv-SE" baseline="0" dirty="0" err="1" smtClean="0"/>
              <a:t>diffrent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ways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- If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becoma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victim</a:t>
            </a:r>
            <a:r>
              <a:rPr lang="sv-SE" baseline="0" dirty="0" smtClean="0"/>
              <a:t>, -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do </a:t>
            </a:r>
            <a:r>
              <a:rPr lang="sv-SE" baseline="0" dirty="0" err="1" smtClean="0"/>
              <a:t>who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contact</a:t>
            </a:r>
            <a:r>
              <a:rPr lang="sv-SE" baseline="0" dirty="0" smtClean="0"/>
              <a:t>  and later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police</a:t>
            </a:r>
            <a:r>
              <a:rPr lang="sv-SE" baseline="0" dirty="0" smtClean="0"/>
              <a:t> do and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it goes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trail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happens</a:t>
            </a:r>
            <a:r>
              <a:rPr lang="sv-SE" baseline="0" dirty="0" smtClean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01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Package</a:t>
            </a:r>
            <a:r>
              <a:rPr lang="sv-SE" dirty="0" smtClean="0"/>
              <a:t> </a:t>
            </a:r>
            <a:r>
              <a:rPr lang="sv-SE" baseline="0" dirty="0" smtClean="0"/>
              <a:t>  1Be on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guard</a:t>
            </a:r>
            <a:r>
              <a:rPr lang="sv-SE" baseline="0" dirty="0" smtClean="0"/>
              <a:t> – prevention for </a:t>
            </a:r>
            <a:r>
              <a:rPr lang="sv-SE" baseline="0" dirty="0" err="1" smtClean="0"/>
              <a:t>fraud</a:t>
            </a:r>
            <a:r>
              <a:rPr lang="sv-SE" baseline="0" dirty="0" smtClean="0"/>
              <a:t> in public </a:t>
            </a:r>
            <a:r>
              <a:rPr lang="sv-SE" baseline="0" dirty="0" err="1" smtClean="0"/>
              <a:t>invironment</a:t>
            </a:r>
            <a:r>
              <a:rPr lang="sv-SE" baseline="0" dirty="0" smtClean="0"/>
              <a:t> 2. – prevention for </a:t>
            </a:r>
            <a:r>
              <a:rPr lang="sv-SE" baseline="0" dirty="0" err="1" smtClean="0"/>
              <a:t>fraud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home</a:t>
            </a:r>
            <a:r>
              <a:rPr lang="sv-SE" baseline="0" dirty="0" smtClean="0"/>
              <a:t> 3. –prevention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tell</a:t>
            </a:r>
            <a:r>
              <a:rPr lang="sv-SE" baseline="0" dirty="0" smtClean="0"/>
              <a:t> bank / </a:t>
            </a:r>
            <a:r>
              <a:rPr lang="sv-SE" baseline="0" dirty="0" err="1" smtClean="0"/>
              <a:t>kreditcards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sell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things</a:t>
            </a:r>
            <a:r>
              <a:rPr lang="sv-SE" baseline="0" dirty="0" smtClean="0"/>
              <a:t> or service ( </a:t>
            </a:r>
            <a:r>
              <a:rPr lang="sv-SE" baseline="0" dirty="0" err="1" smtClean="0"/>
              <a:t>roof</a:t>
            </a:r>
            <a:r>
              <a:rPr lang="sv-SE" baseline="0" dirty="0" smtClean="0"/>
              <a:t> / </a:t>
            </a:r>
            <a:r>
              <a:rPr lang="sv-SE" baseline="0" dirty="0" err="1" smtClean="0"/>
              <a:t>snow</a:t>
            </a:r>
            <a:r>
              <a:rPr lang="sv-SE" baseline="0" dirty="0" smtClean="0"/>
              <a:t> )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Themes</a:t>
            </a:r>
            <a:r>
              <a:rPr lang="sv-SE" baseline="0" dirty="0" smtClean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251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From </a:t>
            </a:r>
            <a:r>
              <a:rPr lang="sv-SE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theme</a:t>
            </a:r>
            <a:r>
              <a:rPr lang="sv-SE" baseline="0" dirty="0" smtClean="0"/>
              <a:t> </a:t>
            </a:r>
            <a:r>
              <a:rPr lang="sv-SE" dirty="0" smtClean="0"/>
              <a:t>Be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guard</a:t>
            </a:r>
            <a:r>
              <a:rPr lang="sv-SE" baseline="0" dirty="0" smtClean="0"/>
              <a:t>. – </a:t>
            </a:r>
            <a:r>
              <a:rPr lang="sv-SE" baseline="0" dirty="0" err="1" smtClean="0"/>
              <a:t>Advise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prevent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theft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fraud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happens</a:t>
            </a:r>
            <a:r>
              <a:rPr lang="sv-SE" baseline="0" dirty="0" smtClean="0"/>
              <a:t> in public </a:t>
            </a:r>
            <a:r>
              <a:rPr lang="sv-SE" baseline="0" dirty="0" err="1" smtClean="0"/>
              <a:t>invirement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Tha</a:t>
            </a:r>
            <a:r>
              <a:rPr lang="sv-SE" baseline="0" dirty="0" smtClean="0"/>
              <a:t> absolut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common modus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get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credit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card</a:t>
            </a:r>
            <a:r>
              <a:rPr lang="sv-SE" baseline="0" dirty="0" smtClean="0"/>
              <a:t> and kod is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behind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elderly</a:t>
            </a:r>
            <a:r>
              <a:rPr lang="sv-SE" baseline="0" dirty="0" smtClean="0"/>
              <a:t> person look in the supermarket / ATM and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diverstion</a:t>
            </a:r>
            <a:r>
              <a:rPr lang="sv-SE" baseline="0" dirty="0" smtClean="0"/>
              <a:t>. Ex </a:t>
            </a:r>
            <a:r>
              <a:rPr lang="sv-SE" baseline="0" dirty="0" err="1" smtClean="0"/>
              <a:t>maps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changing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money</a:t>
            </a:r>
            <a:r>
              <a:rPr lang="sv-SE" baseline="0" dirty="0" smtClean="0"/>
              <a:t>, etc. SEE the situation not the person. </a:t>
            </a:r>
          </a:p>
          <a:p>
            <a:r>
              <a:rPr lang="sv-SE" baseline="0" dirty="0" smtClean="0"/>
              <a:t>SEE the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16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Film and </a:t>
            </a:r>
            <a:r>
              <a:rPr lang="sv-SE" dirty="0" err="1" smtClean="0"/>
              <a:t>then</a:t>
            </a:r>
            <a:r>
              <a:rPr lang="sv-SE" dirty="0" smtClean="0"/>
              <a:t> </a:t>
            </a:r>
            <a:r>
              <a:rPr lang="sv-SE" dirty="0" err="1" smtClean="0"/>
              <a:t>Excersise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45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‹nr.›</a:t>
            </a:fld>
            <a:endParaRPr lang="sv-SE" sz="12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00" y="226800"/>
            <a:ext cx="914400" cy="1377577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81213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960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6800" rIns="90000" bIns="0"/>
          <a:lstStyle/>
          <a:p>
            <a:pPr algn="r"/>
            <a:endParaRPr lang="sv-SE" sz="14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06082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75225" y="2057400"/>
            <a:ext cx="406241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329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44824"/>
            <a:ext cx="8275638" cy="40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Nivå ett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4"/>
            <a:endParaRPr lang="sv-SE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337675" y="61992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FE9CE125-4B7D-4DAD-AFDF-FC7D0B70E349}" type="slidenum">
              <a:rPr lang="sv-SE" sz="1200"/>
              <a:pPr>
                <a:spcBef>
                  <a:spcPct val="50000"/>
                </a:spcBef>
              </a:pPr>
              <a:t>‹nr.›</a:t>
            </a:fld>
            <a:endParaRPr lang="sv-SE" sz="1200" dirty="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422800" y="6494463"/>
            <a:ext cx="244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100" dirty="0" smtClean="0"/>
              <a:t> </a:t>
            </a:r>
            <a:endParaRPr lang="sv-SE" sz="1100" dirty="0"/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422800" y="6357600"/>
            <a:ext cx="6667200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3088800" y="6397200"/>
            <a:ext cx="6094800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pPr algn="r"/>
            <a:r>
              <a:rPr lang="sv-SE" sz="1100" dirty="0" smtClean="0">
                <a:latin typeface="Times New Roman" pitchFamily="18" charset="0"/>
                <a:cs typeface="Times New Roman" pitchFamily="18" charset="0"/>
              </a:rPr>
              <a:t>2016-12-01</a:t>
            </a:r>
            <a:endParaRPr lang="sv-SE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5857200"/>
            <a:ext cx="1886400" cy="703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4D4D4D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as.falkbage@polisen.s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a-lena.tapper@polisen.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3%20Var%20p&#229;%20din%20vakt,%20film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b="50000"/>
          <a:stretch/>
        </p:blipFill>
        <p:spPr>
          <a:xfrm>
            <a:off x="0" y="3640385"/>
            <a:ext cx="9906000" cy="3244999"/>
          </a:xfrm>
          <a:prstGeom prst="rect">
            <a:avLst/>
          </a:prstGeom>
        </p:spPr>
      </p:pic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91200" y="2703600"/>
            <a:ext cx="7772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/>
          <a:lstStyle/>
          <a:p>
            <a:pPr defTabSz="457200" eaLnBrk="1" hangingPunct="1">
              <a:lnSpc>
                <a:spcPts val="2500"/>
              </a:lnSpc>
            </a:pPr>
            <a:endParaRPr lang="sv-SE" sz="2100" dirty="0">
              <a:solidFill>
                <a:schemeClr val="bg2"/>
              </a:solidFill>
            </a:endParaRP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541548" y="332656"/>
            <a:ext cx="7543800" cy="28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 anchor="b"/>
          <a:lstStyle/>
          <a:p>
            <a:pPr defTabSz="457200" eaLnBrk="1" hangingPunct="1">
              <a:lnSpc>
                <a:spcPts val="3500"/>
              </a:lnSpc>
            </a:pPr>
            <a:endParaRPr lang="sv-SE" sz="44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400" b="1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4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 smtClean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endParaRPr lang="sv-SE" sz="4000" b="1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 eaLnBrk="1" hangingPunct="1">
              <a:lnSpc>
                <a:spcPts val="3500"/>
              </a:lnSpc>
            </a:pPr>
            <a:r>
              <a:rPr lang="sv-SE" sz="4000" b="1" dirty="0" smtClean="0">
                <a:solidFill>
                  <a:srgbClr val="1862AB"/>
                </a:solidFill>
              </a:rPr>
              <a:t>Swedish National </a:t>
            </a:r>
            <a:r>
              <a:rPr lang="en-US" sz="4000" b="1" dirty="0" smtClean="0">
                <a:solidFill>
                  <a:srgbClr val="1862AB"/>
                </a:solidFill>
              </a:rPr>
              <a:t>Fraud</a:t>
            </a:r>
            <a:r>
              <a:rPr lang="sv-SE" sz="4000" b="1" dirty="0" smtClean="0">
                <a:solidFill>
                  <a:srgbClr val="1862AB"/>
                </a:solidFill>
              </a:rPr>
              <a:t> Centre</a:t>
            </a:r>
          </a:p>
          <a:p>
            <a:pPr defTabSz="457200" eaLnBrk="1" hangingPunct="1">
              <a:lnSpc>
                <a:spcPts val="3500"/>
              </a:lnSpc>
            </a:pPr>
            <a:r>
              <a:rPr lang="sv-SE" dirty="0" smtClean="0"/>
              <a:t>Presentation for the projekt ”</a:t>
            </a:r>
            <a:r>
              <a:rPr lang="en-US" dirty="0" smtClean="0"/>
              <a:t>Don’t</a:t>
            </a:r>
            <a:r>
              <a:rPr lang="sv-SE" dirty="0" smtClean="0"/>
              <a:t> try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fool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!”</a:t>
            </a:r>
          </a:p>
          <a:p>
            <a:pPr defTabSz="457200" eaLnBrk="1" hangingPunct="1">
              <a:lnSpc>
                <a:spcPts val="3500"/>
              </a:lnSpc>
            </a:pPr>
            <a:r>
              <a:rPr lang="sv-SE" dirty="0" err="1" smtClean="0"/>
              <a:t>European</a:t>
            </a:r>
            <a:r>
              <a:rPr lang="sv-SE" dirty="0" smtClean="0"/>
              <a:t> </a:t>
            </a:r>
            <a:r>
              <a:rPr lang="sv-SE" dirty="0" err="1" smtClean="0"/>
              <a:t>Crime</a:t>
            </a:r>
            <a:r>
              <a:rPr lang="sv-SE" dirty="0" smtClean="0"/>
              <a:t> Prevention Award 2016-12-14 </a:t>
            </a:r>
          </a:p>
          <a:p>
            <a:pPr defTabSz="457200" eaLnBrk="1" hangingPunct="1">
              <a:lnSpc>
                <a:spcPts val="3500"/>
              </a:lnSpc>
            </a:pPr>
            <a:r>
              <a:rPr lang="sv-SE" dirty="0" smtClean="0"/>
              <a:t>Anna-Lena Tapper/ Police </a:t>
            </a:r>
            <a:r>
              <a:rPr lang="sv-SE" dirty="0" err="1" smtClean="0"/>
              <a:t>Inspector</a:t>
            </a:r>
            <a:endParaRPr lang="sv-SE" dirty="0" smtClean="0"/>
          </a:p>
          <a:p>
            <a:pPr defTabSz="457200" eaLnBrk="1" hangingPunct="1">
              <a:lnSpc>
                <a:spcPts val="3500"/>
              </a:lnSpc>
            </a:pPr>
            <a:endParaRPr lang="sv-SE" sz="4400" dirty="0">
              <a:solidFill>
                <a:srgbClr val="1862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-15552" y="3733800"/>
            <a:ext cx="9921552" cy="0"/>
          </a:xfrm>
          <a:prstGeom prst="line">
            <a:avLst/>
          </a:prstGeom>
          <a:noFill/>
          <a:ln w="2413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" name="Ellips 2"/>
          <p:cNvSpPr>
            <a:spLocks noChangeAspect="1"/>
          </p:cNvSpPr>
          <p:nvPr/>
        </p:nvSpPr>
        <p:spPr bwMode="auto">
          <a:xfrm>
            <a:off x="6681192" y="2636912"/>
            <a:ext cx="2808312" cy="2808312"/>
          </a:xfrm>
          <a:prstGeom prst="ellipse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5840" r="29216" b="3309"/>
          <a:stretch/>
        </p:blipFill>
        <p:spPr>
          <a:xfrm>
            <a:off x="7584621" y="2563586"/>
            <a:ext cx="1151166" cy="26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2204864"/>
            <a:ext cx="2350121" cy="2130604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0512" y="1556792"/>
            <a:ext cx="8208912" cy="36724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Head National Fraud Centre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Mr</a:t>
            </a:r>
            <a:r>
              <a:rPr lang="en-US" sz="2800" dirty="0">
                <a:latin typeface="Calibri" panose="020F0502020204030204" pitchFamily="34" charset="0"/>
              </a:rPr>
              <a:t>. Mattias Falkbåge	+46734-25 60 66 </a:t>
            </a:r>
            <a:r>
              <a:rPr lang="en-US" sz="2800" dirty="0" smtClean="0">
                <a:solidFill>
                  <a:srgbClr val="3275BE"/>
                </a:solidFill>
                <a:latin typeface="Calibri" panose="020F0502020204030204" pitchFamily="34" charset="0"/>
                <a:hlinkClick r:id="rId3"/>
              </a:rPr>
              <a:t>mattias.falkbage@polisen.se</a:t>
            </a:r>
            <a:r>
              <a:rPr lang="en-US" sz="2800" dirty="0" smtClean="0">
                <a:solidFill>
                  <a:srgbClr val="3275BE"/>
                </a:solidFill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rgbClr val="3275B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AntiFraud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warrior and the protector of elderly”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Ms</a:t>
            </a:r>
            <a:r>
              <a:rPr lang="en-US" sz="2800" dirty="0">
                <a:latin typeface="Calibri" panose="020F0502020204030204" pitchFamily="34" charset="0"/>
              </a:rPr>
              <a:t>. Anna-Lena Tapper </a:t>
            </a:r>
            <a:r>
              <a:rPr lang="en-US" sz="2800" dirty="0" smtClean="0">
                <a:latin typeface="Calibri" panose="020F0502020204030204" pitchFamily="34" charset="0"/>
              </a:rPr>
              <a:t>	</a:t>
            </a:r>
            <a:r>
              <a:rPr lang="sv-SE" sz="2800" dirty="0" smtClean="0">
                <a:latin typeface="Calibri" panose="020F0502020204030204" pitchFamily="34" charset="0"/>
              </a:rPr>
              <a:t>+</a:t>
            </a:r>
            <a:r>
              <a:rPr lang="sv-SE" sz="2800" dirty="0">
                <a:latin typeface="Calibri" panose="020F0502020204030204" pitchFamily="34" charset="0"/>
              </a:rPr>
              <a:t>46709-62 19 45 	</a:t>
            </a:r>
            <a:endParaRPr lang="sv-SE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Calibri" panose="020F0502020204030204" pitchFamily="34" charset="0"/>
                <a:hlinkClick r:id="rId4"/>
              </a:rPr>
              <a:t>anna-lena.tapper@polisen.se</a:t>
            </a:r>
            <a:r>
              <a:rPr lang="sv-SE" sz="2800" dirty="0" smtClean="0">
                <a:latin typeface="Calibri" panose="020F0502020204030204" pitchFamily="34" charset="0"/>
              </a:rPr>
              <a:t>  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400" dirty="0">
              <a:latin typeface="Calibri" panose="020F050202020403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60512" y="62068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862AB"/>
                </a:solidFill>
              </a:rPr>
              <a:t>Contact </a:t>
            </a:r>
            <a:r>
              <a:rPr lang="en-US" sz="4000" b="1" dirty="0" smtClean="0">
                <a:solidFill>
                  <a:srgbClr val="1862AB"/>
                </a:solidFill>
              </a:rPr>
              <a:t>information</a:t>
            </a:r>
            <a:endParaRPr lang="en-US" sz="4000" b="1" dirty="0">
              <a:solidFill>
                <a:srgbClr val="1862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96616" y="2505670"/>
            <a:ext cx="6964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</a:t>
            </a:r>
            <a:r>
              <a:rPr lang="sv-S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v-SE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endParaRPr lang="sv-SE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6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77540" y="381000"/>
            <a:ext cx="8329613" cy="815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pPr algn="ctr"/>
            <a:r>
              <a:rPr lang="sv-SE" sz="4000" kern="0" dirty="0" smtClean="0"/>
              <a:t>Cases </a:t>
            </a:r>
            <a:r>
              <a:rPr lang="sv-SE" sz="4000" kern="0" dirty="0" err="1" smtClean="0"/>
              <a:t>of</a:t>
            </a:r>
            <a:r>
              <a:rPr lang="sv-SE" sz="4000" kern="0" dirty="0" smtClean="0"/>
              <a:t> </a:t>
            </a:r>
            <a:r>
              <a:rPr lang="sv-SE" sz="4000" kern="0" dirty="0" err="1" smtClean="0"/>
              <a:t>fraud</a:t>
            </a:r>
            <a:endParaRPr lang="sv-SE" sz="4000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14" y="4645847"/>
            <a:ext cx="2740801" cy="153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704528" y="1304250"/>
            <a:ext cx="8275638" cy="68459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kern="0" dirty="0" smtClean="0"/>
              <a:t>15000 </a:t>
            </a:r>
            <a:r>
              <a:rPr lang="sv-SE" sz="3200" kern="0" dirty="0" err="1" smtClean="0"/>
              <a:t>frauds</a:t>
            </a:r>
            <a:r>
              <a:rPr lang="sv-SE" sz="3200" kern="0" dirty="0" smtClean="0"/>
              <a:t> per </a:t>
            </a:r>
            <a:r>
              <a:rPr lang="sv-SE" sz="3200" kern="0" dirty="0" err="1" smtClean="0"/>
              <a:t>months</a:t>
            </a:r>
            <a:r>
              <a:rPr lang="sv-SE" sz="3200" kern="0" dirty="0" smtClean="0"/>
              <a:t> </a:t>
            </a:r>
            <a:r>
              <a:rPr lang="sv-SE" sz="3200" kern="0" dirty="0" err="1" smtClean="0"/>
              <a:t>reported</a:t>
            </a:r>
            <a:endParaRPr lang="sv-SE" sz="3200" kern="0" dirty="0" smtClean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704528" y="1988840"/>
            <a:ext cx="8275638" cy="1152128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 smtClean="0"/>
              <a:t>120 directed against elderly persons, less than one percent</a:t>
            </a:r>
            <a:r>
              <a:rPr lang="sv-SE" sz="3200" kern="0" dirty="0" smtClean="0"/>
              <a:t> </a:t>
            </a:r>
            <a:endParaRPr lang="sv-SE" sz="3200" kern="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704528" y="3140969"/>
            <a:ext cx="8275638" cy="86409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 smtClean="0"/>
              <a:t>Increasing</a:t>
            </a:r>
            <a:endParaRPr lang="sv-SE" sz="3200" kern="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704528" y="3933056"/>
            <a:ext cx="8275638" cy="93610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kern="0" dirty="0" err="1" smtClean="0"/>
              <a:t>Goal</a:t>
            </a:r>
            <a:r>
              <a:rPr lang="sv-SE" sz="3200" kern="0" dirty="0" smtClean="0"/>
              <a:t> </a:t>
            </a:r>
            <a:r>
              <a:rPr lang="sv-SE" sz="3200" kern="0" dirty="0" err="1" smtClean="0"/>
              <a:t>to</a:t>
            </a:r>
            <a:r>
              <a:rPr lang="sv-SE" sz="3200" kern="0" dirty="0" smtClean="0"/>
              <a:t> </a:t>
            </a:r>
            <a:r>
              <a:rPr lang="sv-SE" sz="3200" kern="0" dirty="0" err="1" smtClean="0"/>
              <a:t>prevent</a:t>
            </a:r>
            <a:r>
              <a:rPr lang="sv-SE" sz="3200" kern="0" dirty="0" smtClean="0"/>
              <a:t> and </a:t>
            </a:r>
            <a:r>
              <a:rPr lang="sv-SE" sz="3200" kern="0" dirty="0" err="1" smtClean="0"/>
              <a:t>reverse</a:t>
            </a:r>
            <a:r>
              <a:rPr lang="sv-SE" sz="3200" kern="0" dirty="0" smtClean="0"/>
              <a:t> the trend </a:t>
            </a:r>
          </a:p>
          <a:p>
            <a:pPr marL="0" indent="0">
              <a:buFontTx/>
              <a:buNone/>
            </a:pPr>
            <a:r>
              <a:rPr lang="sv-SE" sz="3200" kern="0" dirty="0" smtClean="0"/>
              <a:t> 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6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kt hörn 3"/>
          <p:cNvSpPr/>
          <p:nvPr/>
        </p:nvSpPr>
        <p:spPr bwMode="auto">
          <a:xfrm>
            <a:off x="848544" y="1412776"/>
            <a:ext cx="8352928" cy="338437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81000"/>
            <a:ext cx="8329613" cy="8877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pPr algn="ctr"/>
            <a:r>
              <a:rPr lang="sv-SE" sz="4000" kern="0" dirty="0" err="1" smtClean="0"/>
              <a:t>Crime</a:t>
            </a:r>
            <a:r>
              <a:rPr lang="sv-SE" sz="4000" kern="0" dirty="0" smtClean="0"/>
              <a:t> prevention –  </a:t>
            </a:r>
            <a:r>
              <a:rPr lang="sv-SE" sz="4000" kern="0" dirty="0" err="1"/>
              <a:t>H</a:t>
            </a:r>
            <a:r>
              <a:rPr lang="sv-SE" sz="4000" kern="0" dirty="0" err="1" smtClean="0"/>
              <a:t>ow</a:t>
            </a:r>
            <a:r>
              <a:rPr lang="sv-SE" sz="4000" kern="0" dirty="0" smtClean="0"/>
              <a:t>?</a:t>
            </a:r>
            <a:endParaRPr lang="sv-SE" sz="40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9850" y="1484784"/>
            <a:ext cx="8275638" cy="3426588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800" kern="0" dirty="0" err="1" smtClean="0"/>
              <a:t>External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parties</a:t>
            </a:r>
            <a:r>
              <a:rPr lang="sv-SE" sz="2800" kern="0" dirty="0" smtClean="0"/>
              <a:t>. PRO, SPF, BOJ</a:t>
            </a:r>
          </a:p>
          <a:p>
            <a:r>
              <a:rPr lang="sv-SE" sz="2800" kern="0" dirty="0" smtClean="0"/>
              <a:t>The ”Case </a:t>
            </a:r>
            <a:r>
              <a:rPr lang="sv-SE" sz="2800" kern="0" dirty="0" err="1" smtClean="0"/>
              <a:t>method</a:t>
            </a:r>
            <a:r>
              <a:rPr lang="sv-SE" sz="2800" kern="0" dirty="0" smtClean="0"/>
              <a:t>” </a:t>
            </a:r>
            <a:r>
              <a:rPr lang="sv-SE" sz="2800" kern="0" dirty="0" err="1" smtClean="0"/>
              <a:t>teaching</a:t>
            </a:r>
            <a:r>
              <a:rPr lang="sv-SE" sz="2800" kern="0" dirty="0" smtClean="0"/>
              <a:t> approach </a:t>
            </a:r>
          </a:p>
          <a:p>
            <a:r>
              <a:rPr lang="sv-SE" sz="2800" kern="0" dirty="0" smtClean="0"/>
              <a:t>Get all the </a:t>
            </a:r>
            <a:r>
              <a:rPr lang="sv-SE" sz="2800" kern="0" dirty="0" err="1" smtClean="0"/>
              <a:t>facts</a:t>
            </a:r>
            <a:endParaRPr lang="sv-SE" sz="2800" kern="0" dirty="0" smtClean="0"/>
          </a:p>
          <a:p>
            <a:r>
              <a:rPr lang="sv-SE" sz="2800" kern="0" dirty="0" err="1" smtClean="0"/>
              <a:t>Educate</a:t>
            </a:r>
            <a:r>
              <a:rPr lang="sv-SE" sz="2800" kern="0" dirty="0" smtClean="0"/>
              <a:t> -  </a:t>
            </a:r>
            <a:r>
              <a:rPr lang="sv-SE" sz="2800" kern="0" dirty="0" err="1" smtClean="0"/>
              <a:t>knowlege</a:t>
            </a:r>
            <a:r>
              <a:rPr lang="sv-SE" sz="2800" kern="0" dirty="0" smtClean="0"/>
              <a:t> and </a:t>
            </a:r>
            <a:r>
              <a:rPr lang="sv-SE" sz="2800" kern="0" dirty="0" err="1" smtClean="0"/>
              <a:t>tools</a:t>
            </a:r>
            <a:r>
              <a:rPr lang="sv-SE" sz="2800" kern="0" dirty="0" smtClean="0"/>
              <a:t> </a:t>
            </a:r>
          </a:p>
          <a:p>
            <a:r>
              <a:rPr lang="sv-SE" sz="2800" kern="0" dirty="0" err="1" smtClean="0"/>
              <a:t>Worked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togheter</a:t>
            </a:r>
            <a:r>
              <a:rPr lang="sv-SE" sz="2800" kern="0" dirty="0" smtClean="0"/>
              <a:t>, </a:t>
            </a:r>
            <a:r>
              <a:rPr lang="sv-SE" sz="2800" kern="0" dirty="0" err="1" smtClean="0"/>
              <a:t>tryouts</a:t>
            </a:r>
            <a:endParaRPr lang="sv-SE" sz="2800" kern="0" dirty="0" smtClean="0"/>
          </a:p>
          <a:p>
            <a:r>
              <a:rPr lang="sv-SE" sz="2800" kern="0" dirty="0" err="1" smtClean="0"/>
              <a:t>Together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we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launched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to</a:t>
            </a:r>
            <a:r>
              <a:rPr lang="sv-SE" sz="2800" kern="0" dirty="0" smtClean="0"/>
              <a:t> as </a:t>
            </a:r>
            <a:r>
              <a:rPr lang="sv-SE" sz="2800" kern="0" dirty="0" err="1" smtClean="0"/>
              <a:t>many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we</a:t>
            </a:r>
            <a:r>
              <a:rPr lang="sv-SE" sz="2800" kern="0" dirty="0" smtClean="0"/>
              <a:t> </a:t>
            </a:r>
            <a:r>
              <a:rPr lang="sv-SE" sz="2800" kern="0" dirty="0" err="1" smtClean="0"/>
              <a:t>could</a:t>
            </a:r>
            <a:r>
              <a:rPr lang="sv-SE" sz="2800" kern="0" dirty="0" smtClean="0"/>
              <a:t> </a:t>
            </a:r>
          </a:p>
          <a:p>
            <a:pPr marL="0" indent="0">
              <a:buFontTx/>
              <a:buNone/>
            </a:pPr>
            <a:endParaRPr lang="sv-SE" sz="2800" kern="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5471437"/>
            <a:ext cx="1785376" cy="54734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9" y="5420238"/>
            <a:ext cx="1296144" cy="90882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75" y="5413325"/>
            <a:ext cx="1512168" cy="6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0" b="33902"/>
          <a:stretch/>
        </p:blipFill>
        <p:spPr>
          <a:xfrm>
            <a:off x="15552" y="3733800"/>
            <a:ext cx="9906000" cy="3124200"/>
          </a:xfrm>
          <a:prstGeom prst="rect">
            <a:avLst/>
          </a:prstGeom>
        </p:spPr>
      </p:pic>
      <p:sp>
        <p:nvSpPr>
          <p:cNvPr id="3" name="Platshållare för text 1"/>
          <p:cNvSpPr>
            <a:spLocks/>
          </p:cNvSpPr>
          <p:nvPr/>
        </p:nvSpPr>
        <p:spPr bwMode="auto">
          <a:xfrm>
            <a:off x="560512" y="2420888"/>
            <a:ext cx="8640960" cy="65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/>
          <a:lstStyle/>
          <a:p>
            <a:pPr defTabSz="457200" eaLnBrk="1" hangingPunct="1">
              <a:lnSpc>
                <a:spcPts val="2500"/>
              </a:lnSpc>
            </a:pPr>
            <a:r>
              <a:rPr lang="en-US" dirty="0" smtClean="0"/>
              <a:t>An education about how elderly persons can protect themselves against fraudsters</a:t>
            </a:r>
            <a:endParaRPr lang="en-US" dirty="0"/>
          </a:p>
        </p:txBody>
      </p:sp>
      <p:sp>
        <p:nvSpPr>
          <p:cNvPr id="4" name="Platshållare för text 1"/>
          <p:cNvSpPr>
            <a:spLocks/>
          </p:cNvSpPr>
          <p:nvPr/>
        </p:nvSpPr>
        <p:spPr bwMode="auto">
          <a:xfrm>
            <a:off x="560512" y="548680"/>
            <a:ext cx="7453064" cy="1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 anchor="b"/>
          <a:lstStyle/>
          <a:p>
            <a:pPr defTabSz="457200" eaLnBrk="1" hangingPunct="1"/>
            <a:endParaRPr lang="sv-SE" sz="4000" b="1" dirty="0" smtClean="0">
              <a:solidFill>
                <a:srgbClr val="1862AB"/>
              </a:solidFill>
            </a:endParaRPr>
          </a:p>
          <a:p>
            <a:pPr defTabSz="457200" eaLnBrk="1" hangingPunct="1"/>
            <a:endParaRPr lang="sv-SE" sz="4000" b="1" dirty="0">
              <a:solidFill>
                <a:srgbClr val="1862AB"/>
              </a:solidFill>
            </a:endParaRPr>
          </a:p>
          <a:p>
            <a:pPr defTabSz="457200" eaLnBrk="1" hangingPunct="1"/>
            <a:endParaRPr lang="sv-SE" sz="4000" b="1" dirty="0" smtClean="0">
              <a:solidFill>
                <a:srgbClr val="1862AB"/>
              </a:solidFill>
            </a:endParaRPr>
          </a:p>
          <a:p>
            <a:pPr defTabSz="457200" eaLnBrk="1" hangingPunct="1"/>
            <a:r>
              <a:rPr lang="sv-SE" sz="4000" b="1" dirty="0" err="1" smtClean="0">
                <a:solidFill>
                  <a:srgbClr val="0033CC"/>
                </a:solidFill>
              </a:rPr>
              <a:t>Frauds</a:t>
            </a:r>
            <a:r>
              <a:rPr lang="sv-SE" sz="4000" b="1" dirty="0" smtClean="0">
                <a:solidFill>
                  <a:srgbClr val="0033CC"/>
                </a:solidFill>
              </a:rPr>
              <a:t> </a:t>
            </a:r>
            <a:r>
              <a:rPr lang="sv-SE" sz="4000" b="1" dirty="0" err="1" smtClean="0">
                <a:solidFill>
                  <a:srgbClr val="0033CC"/>
                </a:solidFill>
              </a:rPr>
              <a:t>against</a:t>
            </a:r>
            <a:r>
              <a:rPr lang="sv-SE" sz="4000" b="1" dirty="0" smtClean="0">
                <a:solidFill>
                  <a:srgbClr val="0033CC"/>
                </a:solidFill>
              </a:rPr>
              <a:t> </a:t>
            </a:r>
            <a:r>
              <a:rPr lang="sv-SE" sz="4000" b="1" dirty="0" err="1" smtClean="0">
                <a:solidFill>
                  <a:srgbClr val="0033CC"/>
                </a:solidFill>
              </a:rPr>
              <a:t>elderly</a:t>
            </a:r>
            <a:endParaRPr lang="sv-SE" sz="4000" b="1" dirty="0">
              <a:solidFill>
                <a:srgbClr val="0033CC"/>
              </a:solidFill>
            </a:endParaRPr>
          </a:p>
          <a:p>
            <a:pPr defTabSz="457200" eaLnBrk="1" hangingPunct="1"/>
            <a:r>
              <a:rPr lang="sv-SE" sz="4000" b="1" dirty="0" smtClean="0">
                <a:solidFill>
                  <a:srgbClr val="0033CC"/>
                </a:solidFill>
              </a:rPr>
              <a:t>Don not try </a:t>
            </a:r>
            <a:r>
              <a:rPr lang="sv-SE" sz="4000" b="1" dirty="0" err="1" smtClean="0">
                <a:solidFill>
                  <a:srgbClr val="0033CC"/>
                </a:solidFill>
              </a:rPr>
              <a:t>to</a:t>
            </a:r>
            <a:r>
              <a:rPr lang="sv-SE" sz="4000" b="1" dirty="0" smtClean="0">
                <a:solidFill>
                  <a:srgbClr val="0033CC"/>
                </a:solidFill>
              </a:rPr>
              <a:t> </a:t>
            </a:r>
            <a:r>
              <a:rPr lang="sv-SE" sz="4000" b="1" dirty="0" err="1" smtClean="0">
                <a:solidFill>
                  <a:srgbClr val="0033CC"/>
                </a:solidFill>
              </a:rPr>
              <a:t>fool</a:t>
            </a:r>
            <a:r>
              <a:rPr lang="sv-SE" sz="4000" b="1" dirty="0" smtClean="0">
                <a:solidFill>
                  <a:srgbClr val="0033CC"/>
                </a:solidFill>
              </a:rPr>
              <a:t> </a:t>
            </a:r>
            <a:r>
              <a:rPr lang="sv-SE" sz="4000" b="1" dirty="0" err="1" smtClean="0">
                <a:solidFill>
                  <a:srgbClr val="0033CC"/>
                </a:solidFill>
              </a:rPr>
              <a:t>me</a:t>
            </a:r>
            <a:r>
              <a:rPr lang="sv-SE" sz="4000" b="1" dirty="0" smtClean="0">
                <a:solidFill>
                  <a:srgbClr val="0033CC"/>
                </a:solidFill>
              </a:rPr>
              <a:t>!</a:t>
            </a:r>
            <a:endParaRPr lang="sv-SE" sz="4000" b="1" dirty="0">
              <a:solidFill>
                <a:srgbClr val="0033CC"/>
              </a:solidFill>
            </a:endParaRPr>
          </a:p>
        </p:txBody>
      </p:sp>
      <p:sp>
        <p:nvSpPr>
          <p:cNvPr id="5" name="Blue_line"/>
          <p:cNvSpPr>
            <a:spLocks noChangeShapeType="1"/>
          </p:cNvSpPr>
          <p:nvPr/>
        </p:nvSpPr>
        <p:spPr bwMode="auto">
          <a:xfrm>
            <a:off x="0" y="3733800"/>
            <a:ext cx="9906000" cy="0"/>
          </a:xfrm>
          <a:prstGeom prst="line">
            <a:avLst/>
          </a:prstGeom>
          <a:noFill/>
          <a:ln w="2413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>
          <a:xfrm>
            <a:off x="5961112" y="2852936"/>
            <a:ext cx="3312368" cy="2907244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60514" y="476672"/>
            <a:ext cx="842493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D4D4D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sv-SE" altLang="sv-SE" sz="4000" b="1" dirty="0" err="1" smtClean="0">
                <a:solidFill>
                  <a:srgbClr val="1862A8"/>
                </a:solidFill>
              </a:rPr>
              <a:t>Key</a:t>
            </a:r>
            <a:r>
              <a:rPr lang="sv-SE" altLang="sv-SE" sz="4000" b="1" dirty="0" smtClean="0">
                <a:solidFill>
                  <a:srgbClr val="1862A8"/>
                </a:solidFill>
              </a:rPr>
              <a:t> messages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2520" y="1541428"/>
            <a:ext cx="7488832" cy="80745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Increase knowledge of fraud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1208584" y="2348880"/>
            <a:ext cx="6264696" cy="2880320"/>
          </a:xfrm>
        </p:spPr>
        <p:txBody>
          <a:bodyPr/>
          <a:lstStyle/>
          <a:p>
            <a:r>
              <a:rPr lang="sv-SE" sz="3600" dirty="0" smtClean="0"/>
              <a:t>Common </a:t>
            </a:r>
            <a:r>
              <a:rPr lang="sv-SE" sz="3600" dirty="0" err="1" smtClean="0"/>
              <a:t>frauds</a:t>
            </a:r>
            <a:r>
              <a:rPr lang="sv-SE" sz="3600" dirty="0" smtClean="0"/>
              <a:t> x 3</a:t>
            </a:r>
          </a:p>
          <a:p>
            <a:r>
              <a:rPr lang="sv-SE" sz="3600" dirty="0" err="1" smtClean="0"/>
              <a:t>Reflection</a:t>
            </a:r>
            <a:endParaRPr lang="sv-SE" sz="3600" dirty="0" smtClean="0"/>
          </a:p>
          <a:p>
            <a:r>
              <a:rPr lang="sv-SE" sz="3600" dirty="0" err="1" smtClean="0"/>
              <a:t>Exercises</a:t>
            </a:r>
            <a:endParaRPr lang="sv-SE" sz="3600" dirty="0" smtClean="0"/>
          </a:p>
          <a:p>
            <a:r>
              <a:rPr lang="sv-SE" sz="3600" dirty="0" smtClean="0"/>
              <a:t>If </a:t>
            </a:r>
            <a:r>
              <a:rPr lang="sv-SE" sz="3600" dirty="0" err="1" smtClean="0"/>
              <a:t>victim</a:t>
            </a:r>
            <a:r>
              <a:rPr lang="sv-SE" sz="3600" dirty="0" smtClean="0"/>
              <a:t> </a:t>
            </a:r>
            <a:r>
              <a:rPr lang="sv-SE" sz="3600" dirty="0" err="1" smtClean="0"/>
              <a:t>of</a:t>
            </a:r>
            <a:r>
              <a:rPr lang="sv-SE" sz="3600" dirty="0" smtClean="0"/>
              <a:t> </a:t>
            </a:r>
            <a:r>
              <a:rPr lang="sv-SE" sz="3600" dirty="0" err="1" smtClean="0"/>
              <a:t>fraud</a:t>
            </a:r>
            <a:r>
              <a:rPr lang="sv-SE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9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88504" y="333539"/>
            <a:ext cx="7215337" cy="13918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r>
              <a:rPr lang="sv-SE" sz="4000" kern="0" dirty="0" smtClean="0">
                <a:latin typeface="Calibri" panose="020F0502020204030204" pitchFamily="34" charset="0"/>
              </a:rPr>
              <a:t>Do not try </a:t>
            </a:r>
            <a:r>
              <a:rPr lang="sv-SE" sz="4000" kern="0" dirty="0" err="1" smtClean="0">
                <a:latin typeface="Calibri" panose="020F0502020204030204" pitchFamily="34" charset="0"/>
              </a:rPr>
              <a:t>to</a:t>
            </a:r>
            <a:r>
              <a:rPr lang="sv-SE" sz="4000" kern="0" dirty="0" smtClean="0">
                <a:latin typeface="Calibri" panose="020F0502020204030204" pitchFamily="34" charset="0"/>
              </a:rPr>
              <a:t> </a:t>
            </a:r>
            <a:r>
              <a:rPr lang="sv-SE" sz="4000" kern="0" dirty="0" err="1" smtClean="0">
                <a:latin typeface="Calibri" panose="020F0502020204030204" pitchFamily="34" charset="0"/>
              </a:rPr>
              <a:t>fool</a:t>
            </a:r>
            <a:r>
              <a:rPr lang="sv-SE" sz="4000" kern="0" dirty="0" smtClean="0">
                <a:latin typeface="Calibri" panose="020F0502020204030204" pitchFamily="34" charset="0"/>
              </a:rPr>
              <a:t> </a:t>
            </a:r>
            <a:r>
              <a:rPr lang="sv-SE" sz="4000" kern="0" dirty="0" err="1" smtClean="0">
                <a:latin typeface="Calibri" panose="020F0502020204030204" pitchFamily="34" charset="0"/>
              </a:rPr>
              <a:t>me</a:t>
            </a:r>
            <a:r>
              <a:rPr lang="sv-SE" sz="4000" kern="0" dirty="0" smtClean="0">
                <a:latin typeface="Calibri" panose="020F0502020204030204" pitchFamily="34" charset="0"/>
              </a:rPr>
              <a:t>!</a:t>
            </a:r>
            <a:br>
              <a:rPr lang="sv-SE" sz="4000" kern="0" dirty="0" smtClean="0">
                <a:latin typeface="Calibri" panose="020F0502020204030204" pitchFamily="34" charset="0"/>
              </a:rPr>
            </a:br>
            <a:r>
              <a:rPr lang="sv-SE" sz="2800" kern="0" dirty="0" err="1" smtClean="0">
                <a:latin typeface="Calibri" panose="020F0502020204030204" pitchFamily="34" charset="0"/>
              </a:rPr>
              <a:t>Education</a:t>
            </a:r>
            <a:r>
              <a:rPr lang="sv-SE" sz="2800" kern="0" dirty="0" smtClean="0">
                <a:latin typeface="Calibri" panose="020F0502020204030204" pitchFamily="34" charset="0"/>
              </a:rPr>
              <a:t> serie </a:t>
            </a:r>
            <a:r>
              <a:rPr lang="sv-SE" sz="2800" kern="0" dirty="0" err="1" smtClean="0">
                <a:latin typeface="Calibri" panose="020F0502020204030204" pitchFamily="34" charset="0"/>
              </a:rPr>
              <a:t>of</a:t>
            </a:r>
            <a:r>
              <a:rPr lang="sv-SE" sz="2800" kern="0" dirty="0" smtClean="0">
                <a:latin typeface="Calibri" panose="020F0502020204030204" pitchFamily="34" charset="0"/>
              </a:rPr>
              <a:t> </a:t>
            </a:r>
            <a:r>
              <a:rPr lang="sv-SE" sz="2800" kern="0" dirty="0" err="1" smtClean="0">
                <a:latin typeface="Calibri" panose="020F0502020204030204" pitchFamily="34" charset="0"/>
              </a:rPr>
              <a:t>three</a:t>
            </a:r>
            <a:endParaRPr lang="sv-SE" sz="2400" kern="0" dirty="0"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1136576" y="1412776"/>
            <a:ext cx="7416824" cy="453650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sz="3200" kern="0" dirty="0" err="1" smtClean="0">
                <a:latin typeface="Calibri" panose="020F0502020204030204" pitchFamily="34" charset="0"/>
              </a:rPr>
              <a:t>Scientific</a:t>
            </a:r>
            <a:r>
              <a:rPr lang="sv-SE" sz="3200" kern="0" dirty="0" smtClean="0"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latin typeface="Calibri" panose="020F0502020204030204" pitchFamily="34" charset="0"/>
              </a:rPr>
              <a:t>report</a:t>
            </a:r>
            <a:r>
              <a:rPr lang="sv-SE" sz="3200" kern="0" dirty="0" smtClean="0">
                <a:latin typeface="Calibri" panose="020F0502020204030204" pitchFamily="34" charset="0"/>
              </a:rPr>
              <a:t> and broschyr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kern="0" dirty="0" smtClean="0">
                <a:latin typeface="Calibri" panose="020F0502020204030204" pitchFamily="34" charset="0"/>
              </a:rPr>
              <a:t>Meeting </a:t>
            </a:r>
            <a:r>
              <a:rPr lang="sv-SE" sz="3200" kern="0" dirty="0" err="1" smtClean="0">
                <a:latin typeface="Calibri" panose="020F0502020204030204" pitchFamily="34" charset="0"/>
              </a:rPr>
              <a:t>instructions</a:t>
            </a:r>
            <a:r>
              <a:rPr lang="sv-SE" sz="3200" kern="0" dirty="0" smtClean="0">
                <a:latin typeface="Calibri" panose="020F0502020204030204" pitchFamily="34" charset="0"/>
              </a:rPr>
              <a:t> and </a:t>
            </a:r>
            <a:r>
              <a:rPr lang="sv-SE" sz="3200" kern="0" dirty="0" err="1" smtClean="0">
                <a:latin typeface="Calibri" panose="020F0502020204030204" pitchFamily="34" charset="0"/>
              </a:rPr>
              <a:t>instruction</a:t>
            </a:r>
            <a:r>
              <a:rPr lang="sv-SE" sz="3200" kern="0" dirty="0" smtClean="0"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latin typeface="Calibri" panose="020F0502020204030204" pitchFamily="34" charset="0"/>
              </a:rPr>
              <a:t>movie</a:t>
            </a:r>
            <a:endParaRPr lang="sv-SE" sz="3200" kern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kern="0" dirty="0" smtClean="0">
                <a:latin typeface="Calibri" panose="020F0502020204030204" pitchFamily="34" charset="0"/>
              </a:rPr>
              <a:t>Three </a:t>
            </a:r>
            <a:r>
              <a:rPr lang="sv-SE" sz="3200" kern="0" dirty="0" err="1" smtClean="0">
                <a:latin typeface="Calibri" panose="020F0502020204030204" pitchFamily="34" charset="0"/>
              </a:rPr>
              <a:t>movies</a:t>
            </a:r>
            <a:r>
              <a:rPr lang="sv-SE" sz="3200" kern="0" dirty="0" smtClean="0"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latin typeface="Calibri" panose="020F0502020204030204" pitchFamily="34" charset="0"/>
              </a:rPr>
              <a:t>with</a:t>
            </a:r>
            <a:r>
              <a:rPr lang="sv-SE" sz="3200" kern="0" dirty="0" smtClean="0"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latin typeface="Calibri" panose="020F0502020204030204" pitchFamily="34" charset="0"/>
              </a:rPr>
              <a:t>diffrent</a:t>
            </a:r>
            <a:r>
              <a:rPr lang="sv-SE" sz="3200" kern="0" dirty="0" smtClean="0"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latin typeface="Calibri" panose="020F0502020204030204" pitchFamily="34" charset="0"/>
              </a:rPr>
              <a:t>themes</a:t>
            </a:r>
            <a:endParaRPr lang="sv-SE" sz="3200" kern="0" dirty="0" smtClean="0">
              <a:latin typeface="Calibri" panose="020F0502020204030204" pitchFamily="34" charset="0"/>
            </a:endParaRPr>
          </a:p>
          <a:p>
            <a:pPr marL="990600" lvl="1" indent="-514350">
              <a:buFont typeface="+mj-lt"/>
              <a:buAutoNum type="arabicPeriod"/>
            </a:pP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 on </a:t>
            </a:r>
            <a:r>
              <a:rPr lang="sv-S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your</a:t>
            </a: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guard</a:t>
            </a:r>
            <a:endParaRPr lang="sv-SE" sz="32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90600" lvl="1" indent="-514350">
              <a:buFont typeface="+mj-lt"/>
              <a:buAutoNum type="arabicPeriod"/>
            </a:pPr>
            <a:r>
              <a:rPr lang="sv-S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Your</a:t>
            </a: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home</a:t>
            </a: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is </a:t>
            </a:r>
            <a:r>
              <a:rPr lang="sv-S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your</a:t>
            </a: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castle</a:t>
            </a: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990600" lvl="1" indent="-514350">
              <a:buFont typeface="+mj-lt"/>
              <a:buAutoNum type="arabicPeriod"/>
            </a:pPr>
            <a:r>
              <a:rPr lang="sv-S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Call the bluff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kern="0" dirty="0" smtClean="0">
                <a:latin typeface="Calibri" panose="020F0502020204030204" pitchFamily="34" charset="0"/>
              </a:rPr>
              <a:t>Broschyres for </a:t>
            </a:r>
            <a:r>
              <a:rPr lang="sv-SE" sz="3200" kern="0" dirty="0" err="1" smtClean="0">
                <a:latin typeface="Calibri" panose="020F0502020204030204" pitchFamily="34" charset="0"/>
              </a:rPr>
              <a:t>every</a:t>
            </a:r>
            <a:r>
              <a:rPr lang="sv-SE" sz="3200" kern="0" dirty="0" smtClean="0">
                <a:latin typeface="Calibri" panose="020F0502020204030204" pitchFamily="34" charset="0"/>
              </a:rPr>
              <a:t> </a:t>
            </a:r>
            <a:r>
              <a:rPr lang="sv-SE" sz="3200" kern="0" dirty="0" err="1" smtClean="0">
                <a:latin typeface="Calibri" panose="020F0502020204030204" pitchFamily="34" charset="0"/>
              </a:rPr>
              <a:t>theme</a:t>
            </a:r>
            <a:endParaRPr lang="sv-SE" sz="3200" kern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3200" kern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32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96" y="786090"/>
            <a:ext cx="4248472" cy="2905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487">
            <a:off x="934956" y="663879"/>
            <a:ext cx="4147657" cy="314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00140" y="3933056"/>
            <a:ext cx="1656184" cy="2134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832">
            <a:off x="416497" y="3140968"/>
            <a:ext cx="2592288" cy="2151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361">
            <a:off x="2952793" y="3511895"/>
            <a:ext cx="3821955" cy="2151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26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88504" y="381000"/>
            <a:ext cx="892899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pPr algn="ctr"/>
            <a:r>
              <a:rPr lang="sv-SE" sz="4000" kern="0" dirty="0" err="1"/>
              <a:t>R</a:t>
            </a:r>
            <a:r>
              <a:rPr lang="sv-SE" sz="4000" kern="0" dirty="0" err="1" smtClean="0"/>
              <a:t>eflection</a:t>
            </a:r>
            <a:r>
              <a:rPr lang="sv-SE" sz="4000" kern="0" dirty="0" smtClean="0"/>
              <a:t> and </a:t>
            </a:r>
            <a:r>
              <a:rPr lang="sv-SE" sz="4000" kern="0" dirty="0" err="1" smtClean="0"/>
              <a:t>excersise</a:t>
            </a:r>
            <a:r>
              <a:rPr lang="sv-SE" sz="4000" kern="0" dirty="0" smtClean="0"/>
              <a:t>…. </a:t>
            </a:r>
            <a:endParaRPr lang="sv-SE" sz="4000" kern="0" dirty="0"/>
          </a:p>
        </p:txBody>
      </p:sp>
      <p:sp>
        <p:nvSpPr>
          <p:cNvPr id="4" name="textruta 3"/>
          <p:cNvSpPr txBox="1"/>
          <p:nvPr/>
        </p:nvSpPr>
        <p:spPr>
          <a:xfrm>
            <a:off x="1712640" y="290391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hlinkClick r:id="rId3" action="ppaction://hlinkfile"/>
              </a:rPr>
              <a:t>Be on </a:t>
            </a:r>
            <a:r>
              <a:rPr lang="sv-SE" sz="3600" dirty="0" err="1" smtClean="0">
                <a:hlinkClick r:id="rId3" action="ppaction://hlinkfile"/>
              </a:rPr>
              <a:t>your</a:t>
            </a:r>
            <a:r>
              <a:rPr lang="sv-SE" sz="3600" dirty="0" smtClean="0">
                <a:hlinkClick r:id="rId3" action="ppaction://hlinkfile"/>
              </a:rPr>
              <a:t> </a:t>
            </a:r>
            <a:r>
              <a:rPr lang="sv-SE" sz="3600" dirty="0" err="1" smtClean="0">
                <a:hlinkClick r:id="rId3" action="ppaction://hlinkfile"/>
              </a:rPr>
              <a:t>guard</a:t>
            </a:r>
            <a:endParaRPr lang="sv-SE" sz="3600" dirty="0" smtClean="0"/>
          </a:p>
        </p:txBody>
      </p:sp>
      <p:grpSp>
        <p:nvGrpSpPr>
          <p:cNvPr id="8" name="Grupp 7"/>
          <p:cNvGrpSpPr/>
          <p:nvPr/>
        </p:nvGrpSpPr>
        <p:grpSpPr>
          <a:xfrm>
            <a:off x="4232920" y="3645024"/>
            <a:ext cx="1152128" cy="1152128"/>
            <a:chOff x="4232920" y="3645024"/>
            <a:chExt cx="1152128" cy="1152128"/>
          </a:xfrm>
        </p:grpSpPr>
        <p:sp>
          <p:nvSpPr>
            <p:cNvPr id="5" name="Ellips 4"/>
            <p:cNvSpPr/>
            <p:nvPr/>
          </p:nvSpPr>
          <p:spPr bwMode="auto">
            <a:xfrm>
              <a:off x="4232920" y="3645024"/>
              <a:ext cx="1152128" cy="115212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Likbent triangel 5"/>
            <p:cNvSpPr/>
            <p:nvPr/>
          </p:nvSpPr>
          <p:spPr bwMode="auto">
            <a:xfrm rot="5400000">
              <a:off x="4596769" y="3975661"/>
              <a:ext cx="585313" cy="504580"/>
            </a:xfrm>
            <a:prstGeom prst="triangle">
              <a:avLst/>
            </a:prstGeom>
            <a:solidFill>
              <a:schemeClr val="bg1"/>
            </a:solidFill>
            <a:ln w="12699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459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59243" y="2605587"/>
            <a:ext cx="2691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altLang="sv-SE" sz="4000" b="1" dirty="0" err="1">
                <a:solidFill>
                  <a:srgbClr val="000000"/>
                </a:solidFill>
              </a:rPr>
              <a:t>Questions</a:t>
            </a:r>
            <a:endParaRPr lang="sv-SE" altLang="sv-SE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Polisen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FFCC33"/>
      </a:accent1>
      <a:accent2>
        <a:srgbClr val="1862A8"/>
      </a:accent2>
      <a:accent3>
        <a:srgbClr val="BB2F20"/>
      </a:accent3>
      <a:accent4>
        <a:srgbClr val="009DE0"/>
      </a:accent4>
      <a:accent5>
        <a:srgbClr val="033A5F"/>
      </a:accent5>
      <a:accent6>
        <a:srgbClr val="A2C037"/>
      </a:accent6>
      <a:hlink>
        <a:srgbClr val="289548"/>
      </a:hlink>
      <a:folHlink>
        <a:srgbClr val="009DE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l_presentation_l_2015_eng.potx" id="{7D55E8E4-9B47-405F-9F88-73938834AD89}" vid="{08600498-36F0-487A-9968-075CD9FF25A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801</Words>
  <Application>Microsoft Office PowerPoint</Application>
  <PresentationFormat>A4 (210 x 297 mm)</PresentationFormat>
  <Paragraphs>88</Paragraphs>
  <Slides>11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Polisen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Polisen - presentationsmall, liggande</dc:title>
  <dc:creator>Domingo Murga Gomez</dc:creator>
  <cp:lastModifiedBy>Asselman Glenn</cp:lastModifiedBy>
  <cp:revision>234</cp:revision>
  <cp:lastPrinted>2015-10-26T13:12:28Z</cp:lastPrinted>
  <dcterms:created xsi:type="dcterms:W3CDTF">2000-05-10T13:40:47Z</dcterms:created>
  <dcterms:modified xsi:type="dcterms:W3CDTF">2016-12-06T12:55:30Z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Polisregion Stockholm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Pol_logotyp">
    <vt:lpwstr>eng</vt:lpwstr>
  </property>
  <property fmtid="{D5CDD505-2E9C-101B-9397-08002B2CF9AE}" pid="9" name="RP_Arbetsbok">
    <vt:lpwstr>RP_Presentation</vt:lpwstr>
  </property>
  <property fmtid="{D5CDD505-2E9C-101B-9397-08002B2CF9AE}" pid="10" name="EK_Datum_Visible">
    <vt:lpwstr>ja</vt:lpwstr>
  </property>
  <property fmtid="{D5CDD505-2E9C-101B-9397-08002B2CF9AE}" pid="11" name="EK_Namn_Visible">
    <vt:lpwstr>nej</vt:lpwstr>
  </property>
  <property fmtid="{D5CDD505-2E9C-101B-9397-08002B2CF9AE}" pid="12" name="EK_Division_Visible">
    <vt:lpwstr>nej</vt:lpwstr>
  </property>
  <property fmtid="{D5CDD505-2E9C-101B-9397-08002B2CF9AE}" pid="13" name="EK_Myndighet_Visible">
    <vt:lpwstr>nej</vt:lpwstr>
  </property>
  <property fmtid="{D5CDD505-2E9C-101B-9397-08002B2CF9AE}" pid="14" name="EK_Namn_H_Visible">
    <vt:lpwstr>ja</vt:lpwstr>
  </property>
  <property fmtid="{D5CDD505-2E9C-101B-9397-08002B2CF9AE}" pid="15" name="EK_Division_H_Visible">
    <vt:lpwstr>nej</vt:lpwstr>
  </property>
  <property fmtid="{D5CDD505-2E9C-101B-9397-08002B2CF9AE}" pid="16" name="EK_Arbenhet_under_logo">
    <vt:lpwstr>nej</vt:lpwstr>
  </property>
  <property fmtid="{D5CDD505-2E9C-101B-9397-08002B2CF9AE}" pid="17" name="EK_Org_under_logo">
    <vt:lpwstr>nej</vt:lpwstr>
  </property>
  <property fmtid="{D5CDD505-2E9C-101B-9397-08002B2CF9AE}" pid="18" name="RP_Stödrubrik">
    <vt:lpwstr/>
  </property>
  <property fmtid="{D5CDD505-2E9C-101B-9397-08002B2CF9AE}" pid="19" name="RP_InkluderaRubrikSida">
    <vt:lpwstr>nej</vt:lpwstr>
  </property>
  <property fmtid="{D5CDD505-2E9C-101B-9397-08002B2CF9AE}" pid="20" name="RP_Språk">
    <vt:lpwstr>3</vt:lpwstr>
  </property>
  <property fmtid="{D5CDD505-2E9C-101B-9397-08002B2CF9AE}" pid="21" name="RP_Datum">
    <vt:lpwstr>2016-12-01</vt:lpwstr>
  </property>
  <property fmtid="{D5CDD505-2E9C-101B-9397-08002B2CF9AE}" pid="22" name="RP_Arbetsenhet">
    <vt:lpwstr>NBC</vt:lpwstr>
  </property>
  <property fmtid="{D5CDD505-2E9C-101B-9397-08002B2CF9AE}" pid="23" name="RP_Underenhet">
    <vt:lpwstr>Enehet mot bedrägerier</vt:lpwstr>
  </property>
  <property fmtid="{D5CDD505-2E9C-101B-9397-08002B2CF9AE}" pid="24" name="RP_Namn">
    <vt:lpwstr>Domingo Murga</vt:lpwstr>
  </property>
  <property fmtid="{D5CDD505-2E9C-101B-9397-08002B2CF9AE}" pid="25" name="RP_Myndighet">
    <vt:lpwstr>Polisregion Stockholm</vt:lpwstr>
  </property>
  <property fmtid="{D5CDD505-2E9C-101B-9397-08002B2CF9AE}" pid="26" name="RP_Bokstav">
    <vt:lpwstr>PRST</vt:lpwstr>
  </property>
</Properties>
</file>